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84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83" r:id="rId13"/>
    <p:sldId id="285" r:id="rId14"/>
    <p:sldId id="286" r:id="rId15"/>
    <p:sldId id="287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783D1"/>
    <a:srgbClr val="551BE5"/>
    <a:srgbClr val="FFFF00"/>
    <a:srgbClr val="000000"/>
    <a:srgbClr val="9900CC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46F890A9-2807-4EBB-B81D-B2AA78EC7F39}" styleName="Dark Style 2 - Accent 5/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37CE84F3-28C3-443E-9E96-99CF82512B78}" styleName="Dark Style 1 - Accent 2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wholeTbl>
    <a:band1H>
      <a:tcStyle>
        <a:tcBdr/>
        <a:fill>
          <a:solidFill>
            <a:schemeClr val="accent2">
              <a:shade val="60000"/>
            </a:schemeClr>
          </a:solidFill>
        </a:fill>
      </a:tcStyle>
    </a:band1H>
    <a:band1V>
      <a:tcStyle>
        <a:tcBdr/>
        <a:fill>
          <a:solidFill>
            <a:schemeClr val="accent2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2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2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2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horzBarState="maximized">
    <p:restoredLeft sz="12951" autoAdjust="0"/>
    <p:restoredTop sz="99638" autoAdjust="0"/>
  </p:normalViewPr>
  <p:slideViewPr>
    <p:cSldViewPr>
      <p:cViewPr>
        <p:scale>
          <a:sx n="76" d="100"/>
          <a:sy n="76" d="100"/>
        </p:scale>
        <p:origin x="-1086" y="-12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Title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Oval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AC8263-E22E-4062-AF60-727299F8BCCE}" type="datetimeFigureOut">
              <a:rPr lang="en-US" smtClean="0"/>
              <a:pPr/>
              <a:t>12/2/2010</a:t>
            </a:fld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4FC5174-7B45-4214-9F5E-2E8332DE39B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AC8263-E22E-4062-AF60-727299F8BCCE}" type="datetimeFigureOut">
              <a:rPr lang="en-US" smtClean="0"/>
              <a:pPr/>
              <a:t>12/2/2010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FC5174-7B45-4214-9F5E-2E8332DE39B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AC8263-E22E-4062-AF60-727299F8BCCE}" type="datetimeFigureOut">
              <a:rPr lang="en-US" smtClean="0"/>
              <a:pPr/>
              <a:t>12/2/2010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FC5174-7B45-4214-9F5E-2E8332DE39B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EEAC8263-E22E-4062-AF60-727299F8BCCE}" type="datetimeFigureOut">
              <a:rPr lang="en-US" smtClean="0"/>
              <a:pPr/>
              <a:t>12/2/2010</a:t>
            </a:fld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C4FC5174-7B45-4214-9F5E-2E8332DE39B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AC8263-E22E-4062-AF60-727299F8BCCE}" type="datetimeFigureOut">
              <a:rPr lang="en-US" smtClean="0"/>
              <a:pPr/>
              <a:t>12/2/2010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FC5174-7B45-4214-9F5E-2E8332DE39B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cxnSp>
        <p:nvCxnSpPr>
          <p:cNvPr id="7" name="Straight Connector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AC8263-E22E-4062-AF60-727299F8BCCE}" type="datetimeFigureOut">
              <a:rPr lang="en-US" smtClean="0"/>
              <a:pPr/>
              <a:t>12/2/2010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FC5174-7B45-4214-9F5E-2E8332DE39B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FC5174-7B45-4214-9F5E-2E8332DE39B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AC8263-E22E-4062-AF60-727299F8BCCE}" type="datetimeFigureOut">
              <a:rPr lang="en-US" smtClean="0"/>
              <a:pPr/>
              <a:t>12/2/2010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2" name="Content Placeholder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34" name="Content Placeholder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cxnSp>
        <p:nvCxnSpPr>
          <p:cNvPr id="10" name="Straight Connector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AC8263-E22E-4062-AF60-727299F8BCCE}" type="datetimeFigureOut">
              <a:rPr lang="en-US" smtClean="0"/>
              <a:pPr/>
              <a:t>12/2/2010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FC5174-7B45-4214-9F5E-2E8332DE39B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AC8263-E22E-4062-AF60-727299F8BCCE}" type="datetimeFigureOut">
              <a:rPr lang="en-US" smtClean="0"/>
              <a:pPr/>
              <a:t>12/2/2010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FC5174-7B45-4214-9F5E-2E8332DE39B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Content Placeholder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1" name="Title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EEAC8263-E22E-4062-AF60-727299F8BCCE}" type="datetimeFigureOut">
              <a:rPr lang="en-US" smtClean="0"/>
              <a:pPr/>
              <a:t>12/2/2010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C4FC5174-7B45-4214-9F5E-2E8332DE39B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en-US" smtClean="0"/>
              <a:t>Click icon to add picture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AC8263-E22E-4062-AF60-727299F8BCCE}" type="datetimeFigureOut">
              <a:rPr lang="en-US" smtClean="0"/>
              <a:pPr/>
              <a:t>12/2/2010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4FC5174-7B45-4214-9F5E-2E8332DE39B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EEAC8263-E22E-4062-AF60-727299F8BCCE}" type="datetimeFigureOut">
              <a:rPr lang="en-US" smtClean="0"/>
              <a:pPr/>
              <a:t>12/2/2010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C4FC5174-7B45-4214-9F5E-2E8332DE39B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/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7.png"/><Relationship Id="rId5" Type="http://schemas.openxmlformats.org/officeDocument/2006/relationships/image" Target="../media/image6.gif"/><Relationship Id="rId4" Type="http://schemas.openxmlformats.org/officeDocument/2006/relationships/image" Target="../media/image5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6.gif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mailto:radu.rusu@icmpp.ro" TargetMode="External"/><Relationship Id="rId2" Type="http://schemas.openxmlformats.org/officeDocument/2006/relationships/hyperlink" Target="mailto:damaceanu@icmpp.ro" TargetMode="Externa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cademia romana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4400" y="3352800"/>
            <a:ext cx="1071563" cy="1143000"/>
          </a:xfrm>
          <a:prstGeom prst="rect">
            <a:avLst/>
          </a:prstGeom>
          <a:effectLst>
            <a:glow rad="228600">
              <a:schemeClr val="accent6">
                <a:satMod val="175000"/>
                <a:alpha val="40000"/>
              </a:schemeClr>
            </a:glow>
            <a:reflection blurRad="6350" stA="50000" endA="300" endPos="55500" dist="50800" dir="5400000" sy="-100000" algn="bl" rotWithShape="0"/>
          </a:effectLst>
        </p:spPr>
      </p:pic>
      <p:pic>
        <p:nvPicPr>
          <p:cNvPr id="5" name="Picture 4" descr="Picture1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37590" y="5029200"/>
            <a:ext cx="1043609" cy="1143000"/>
          </a:xfrm>
          <a:prstGeom prst="rect">
            <a:avLst/>
          </a:prstGeom>
          <a:effectLst>
            <a:glow rad="228600">
              <a:schemeClr val="accent6">
                <a:satMod val="175000"/>
                <a:alpha val="40000"/>
              </a:schemeClr>
            </a:glow>
            <a:reflection blurRad="6350" stA="50000" endA="300" endPos="38500" dist="50800" dir="5400000" sy="-100000" algn="bl" rotWithShape="0"/>
          </a:effectLst>
        </p:spPr>
      </p:pic>
      <p:pic>
        <p:nvPicPr>
          <p:cNvPr id="6" name="Picture 5" descr="pn2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838200" y="1752600"/>
            <a:ext cx="1224877" cy="1004321"/>
          </a:xfrm>
          <a:prstGeom prst="rect">
            <a:avLst/>
          </a:prstGeom>
          <a:effectLst>
            <a:glow rad="228600">
              <a:schemeClr val="accent6">
                <a:satMod val="175000"/>
                <a:alpha val="40000"/>
              </a:schemeClr>
            </a:glow>
            <a:reflection blurRad="6350" stA="50000" endA="300" endPos="55500" dist="50800" dir="5400000" sy="-100000" algn="bl" rotWithShape="0"/>
          </a:effectLst>
        </p:spPr>
      </p:pic>
      <p:pic>
        <p:nvPicPr>
          <p:cNvPr id="7" name="Picture 6" descr="uefiscsu_top_r2.gif"/>
          <p:cNvPicPr>
            <a:picLocks noChangeAspect="1"/>
          </p:cNvPicPr>
          <p:nvPr/>
        </p:nvPicPr>
        <p:blipFill>
          <a:blip r:embed="rId5">
            <a:lum bright="-2000" contrast="50000"/>
          </a:blip>
          <a:srcRect r="78892" b="5085"/>
          <a:stretch>
            <a:fillRect/>
          </a:stretch>
        </p:blipFill>
        <p:spPr>
          <a:xfrm>
            <a:off x="609600" y="685800"/>
            <a:ext cx="1676400" cy="628650"/>
          </a:xfrm>
          <a:prstGeom prst="rect">
            <a:avLst/>
          </a:prstGeom>
          <a:solidFill>
            <a:schemeClr val="bg1">
              <a:alpha val="0"/>
            </a:schemeClr>
          </a:solidFill>
          <a:ln>
            <a:noFill/>
          </a:ln>
          <a:effectLst>
            <a:glow rad="101600">
              <a:schemeClr val="accent6">
                <a:satMod val="175000"/>
                <a:alpha val="40000"/>
              </a:schemeClr>
            </a:glow>
            <a:outerShdw blurRad="292100" dist="139700" dir="2700000" algn="tl" rotWithShape="0">
              <a:srgbClr val="333333">
                <a:alpha val="65000"/>
              </a:srgbClr>
            </a:outerShdw>
            <a:reflection blurRad="6350" stA="50000" endA="300" endPos="55500" dist="50800" dir="5400000" sy="-100000" algn="bl" rotWithShape="0"/>
          </a:effectLst>
        </p:spPr>
      </p:pic>
      <p:pic>
        <p:nvPicPr>
          <p:cNvPr id="17" name="Picture 9" descr="Picture1"/>
          <p:cNvPicPr>
            <a:picLocks noChangeAspect="1" noChangeArrowheads="1"/>
          </p:cNvPicPr>
          <p:nvPr/>
        </p:nvPicPr>
        <p:blipFill>
          <a:blip r:embed="rId6">
            <a:lum contrast="12000"/>
          </a:blip>
          <a:srcRect/>
          <a:stretch>
            <a:fillRect/>
          </a:stretch>
        </p:blipFill>
        <p:spPr bwMode="auto">
          <a:xfrm>
            <a:off x="2895600" y="1676400"/>
            <a:ext cx="5627688" cy="3084513"/>
          </a:xfrm>
          <a:prstGeom prst="rect">
            <a:avLst/>
          </a:prstGeom>
          <a:solidFill>
            <a:schemeClr val="bg1">
              <a:lumMod val="95000"/>
            </a:schemeClr>
          </a:solidFill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</p:spPr>
      </p:pic>
      <p:sp>
        <p:nvSpPr>
          <p:cNvPr id="18" name="Rectangle 2"/>
          <p:cNvSpPr>
            <a:spLocks noChangeArrowheads="1"/>
          </p:cNvSpPr>
          <p:nvPr/>
        </p:nvSpPr>
        <p:spPr bwMode="auto">
          <a:xfrm>
            <a:off x="2971800" y="2438400"/>
            <a:ext cx="5486400" cy="1569660"/>
          </a:xfrm>
          <a:prstGeom prst="rect">
            <a:avLst/>
          </a:prstGeom>
          <a:solidFill>
            <a:schemeClr val="bg1">
              <a:alpha val="65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o-RO" sz="1600" b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  <a:ea typeface="Times New Roman" pitchFamily="18" charset="0"/>
                <a:cs typeface="Arial" pitchFamily="34" charset="0"/>
              </a:rPr>
              <a:t>MATERIALE</a:t>
            </a:r>
            <a:r>
              <a:rPr kumimoji="0" lang="en-US" sz="1600" b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o-RO" sz="1600" b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  <a:ea typeface="Times New Roman" pitchFamily="18" charset="0"/>
                <a:cs typeface="Arial" pitchFamily="34" charset="0"/>
              </a:rPr>
              <a:t> PE </a:t>
            </a:r>
            <a:r>
              <a:rPr kumimoji="0" lang="en-US" sz="1600" b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o-RO" sz="1600" b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  <a:ea typeface="Times New Roman" pitchFamily="18" charset="0"/>
                <a:cs typeface="Arial" pitchFamily="34" charset="0"/>
              </a:rPr>
              <a:t>BAZA</a:t>
            </a:r>
            <a:r>
              <a:rPr kumimoji="0" lang="en-US" sz="1600" b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o-RO" sz="1600" b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  <a:ea typeface="Times New Roman" pitchFamily="18" charset="0"/>
                <a:cs typeface="Arial" pitchFamily="34" charset="0"/>
              </a:rPr>
              <a:t> DE </a:t>
            </a:r>
            <a:r>
              <a:rPr kumimoji="0" lang="en-US" sz="1600" b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o-RO" sz="1600" b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  <a:ea typeface="Times New Roman" pitchFamily="18" charset="0"/>
                <a:cs typeface="Arial" pitchFamily="34" charset="0"/>
              </a:rPr>
              <a:t>POLIMERI </a:t>
            </a:r>
            <a:r>
              <a:rPr kumimoji="0" lang="en-US" sz="1600" b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o-RO" sz="1600" b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  <a:ea typeface="Times New Roman" pitchFamily="18" charset="0"/>
                <a:cs typeface="Arial" pitchFamily="34" charset="0"/>
              </a:rPr>
              <a:t>AROMATICI CU </a:t>
            </a:r>
            <a:r>
              <a:rPr kumimoji="0" lang="en-US" sz="1600" b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o-RO" sz="1600" b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  <a:ea typeface="Times New Roman" pitchFamily="18" charset="0"/>
                <a:cs typeface="Arial" pitchFamily="34" charset="0"/>
              </a:rPr>
              <a:t>CICLURI </a:t>
            </a:r>
            <a:r>
              <a:rPr kumimoji="0" lang="en-US" sz="1600" b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o-RO" sz="1600" b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  <a:ea typeface="Times New Roman" pitchFamily="18" charset="0"/>
                <a:cs typeface="Arial" pitchFamily="34" charset="0"/>
              </a:rPr>
              <a:t>CONDENSATE </a:t>
            </a:r>
          </a:p>
          <a:p>
            <a:pPr marL="0" marR="0" lvl="0" indent="0" algn="ctr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o-RO" sz="1600" b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  <a:ea typeface="Times New Roman" pitchFamily="18" charset="0"/>
                <a:cs typeface="Arial" pitchFamily="34" charset="0"/>
              </a:rPr>
              <a:t>PENTRU </a:t>
            </a:r>
            <a:r>
              <a:rPr kumimoji="0" lang="en-US" sz="1600" b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o-RO" sz="1600" b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  <a:ea typeface="Times New Roman" pitchFamily="18" charset="0"/>
                <a:cs typeface="Arial" pitchFamily="34" charset="0"/>
              </a:rPr>
              <a:t>APLICATII</a:t>
            </a:r>
            <a:r>
              <a:rPr kumimoji="0" lang="en-US" sz="1600" b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o-RO" sz="1600" b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  <a:ea typeface="Times New Roman" pitchFamily="18" charset="0"/>
                <a:cs typeface="Arial" pitchFamily="34" charset="0"/>
              </a:rPr>
              <a:t> IN </a:t>
            </a:r>
            <a:r>
              <a:rPr kumimoji="0" lang="en-US" sz="1600" b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o-RO" sz="1600" b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  <a:ea typeface="Times New Roman" pitchFamily="18" charset="0"/>
                <a:cs typeface="Arial" pitchFamily="34" charset="0"/>
              </a:rPr>
              <a:t>NANOTEHNOLOGII ELECTRONICE</a:t>
            </a:r>
            <a:r>
              <a:rPr kumimoji="0" lang="en-US" sz="1600" b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o-RO" sz="1600" b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  <a:ea typeface="Times New Roman" pitchFamily="18" charset="0"/>
                <a:cs typeface="Arial" pitchFamily="34" charset="0"/>
              </a:rPr>
              <a:t> SI </a:t>
            </a:r>
            <a:r>
              <a:rPr kumimoji="0" lang="en-US" sz="1600" b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o-RO" sz="1600" b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  <a:ea typeface="Times New Roman" pitchFamily="18" charset="0"/>
                <a:cs typeface="Arial" pitchFamily="34" charset="0"/>
              </a:rPr>
              <a:t>OPTOELECTRONICE</a:t>
            </a:r>
            <a:r>
              <a:rPr kumimoji="0" lang="en-US" sz="1600" b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  <a:cs typeface="Arial" pitchFamily="34" charset="0"/>
              </a:rPr>
              <a:t> </a:t>
            </a:r>
          </a:p>
        </p:txBody>
      </p:sp>
      <p:sp>
        <p:nvSpPr>
          <p:cNvPr id="23" name="Rectangle 3"/>
          <p:cNvSpPr>
            <a:spLocks noChangeArrowheads="1"/>
          </p:cNvSpPr>
          <p:nvPr/>
        </p:nvSpPr>
        <p:spPr bwMode="auto">
          <a:xfrm>
            <a:off x="2895600" y="5181600"/>
            <a:ext cx="5638800" cy="292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o-RO" sz="13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  <a:ea typeface="Times New Roman" pitchFamily="18" charset="0"/>
                <a:cs typeface="Arial" pitchFamily="34" charset="0"/>
              </a:rPr>
              <a:t>DIRECTOR PROIECT</a:t>
            </a:r>
            <a:r>
              <a:rPr kumimoji="0" lang="en-US" sz="13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  <a:ea typeface="Times New Roman" pitchFamily="18" charset="0"/>
                <a:cs typeface="Arial" pitchFamily="34" charset="0"/>
              </a:rPr>
              <a:t>: </a:t>
            </a:r>
            <a:r>
              <a:rPr kumimoji="0" lang="ro-RO" sz="13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  <a:ea typeface="Times New Roman" pitchFamily="18" charset="0"/>
                <a:cs typeface="Arial" pitchFamily="34" charset="0"/>
              </a:rPr>
              <a:t>DR. MARIANA-DANA DAMACEANU</a:t>
            </a:r>
            <a:endParaRPr kumimoji="0" lang="ro-RO" sz="13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 Antiqua" pitchFamily="18" charset="0"/>
              <a:cs typeface="Arial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981200" y="2057400"/>
            <a:ext cx="5105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buClr>
                <a:srgbClr val="FF0000"/>
              </a:buClr>
              <a:buSzPct val="100000"/>
              <a:buFont typeface="Wingdings" pitchFamily="2" charset="2"/>
              <a:buChar char="q"/>
            </a:pPr>
            <a:r>
              <a:rPr lang="en-US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50000" endA="300" endPos="50000" dist="29997" dir="5400000" sy="-100000" algn="bl" rotWithShape="0"/>
                </a:effectLst>
                <a:latin typeface="Book Antiqua" pitchFamily="18" charset="0"/>
              </a:rPr>
              <a:t>  </a:t>
            </a:r>
            <a:r>
              <a:rPr lang="ro-RO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50000" endA="300" endPos="50000" dist="29997" dir="5400000" sy="-100000" algn="bl" rotWithShape="0"/>
                </a:effectLst>
                <a:latin typeface="Book Antiqua" pitchFamily="18" charset="0"/>
              </a:rPr>
              <a:t>VALORIFICAREA</a:t>
            </a:r>
            <a:r>
              <a:rPr lang="en-US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50000" endA="300" endPos="50000" dist="29997" dir="5400000" sy="-100000" algn="bl" rotWithShape="0"/>
                </a:effectLst>
                <a:latin typeface="Book Antiqua" pitchFamily="18" charset="0"/>
              </a:rPr>
              <a:t>  </a:t>
            </a:r>
            <a:r>
              <a:rPr lang="ro-RO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50000" endA="300" endPos="50000" dist="29997" dir="5400000" sy="-100000" algn="bl" rotWithShape="0"/>
                </a:effectLst>
                <a:latin typeface="Book Antiqua" pitchFamily="18" charset="0"/>
              </a:rPr>
              <a:t>REZULTATELOR</a:t>
            </a:r>
            <a:endParaRPr lang="en-US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6350" stA="50000" endA="300" endPos="50000" dist="29997" dir="5400000" sy="-100000" algn="bl" rotWithShape="0"/>
              </a:effectLst>
              <a:latin typeface="Book Antiqua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990600" y="3276600"/>
            <a:ext cx="7924800" cy="2616101"/>
          </a:xfrm>
          <a:prstGeom prst="rect">
            <a:avLst/>
          </a:prstGeom>
          <a:noFill/>
        </p:spPr>
        <p:txBody>
          <a:bodyPr wrap="square" spcCol="182880" rtlCol="0">
            <a:spAutoFit/>
          </a:bodyPr>
          <a:lstStyle/>
          <a:p>
            <a:pPr lvl="1" algn="just">
              <a:lnSpc>
                <a:spcPct val="150000"/>
              </a:lnSpc>
              <a:buClr>
                <a:srgbClr val="FF0000"/>
              </a:buClr>
              <a:buFont typeface="Wingdings" pitchFamily="2" charset="2"/>
              <a:buChar char="q"/>
            </a:pPr>
            <a:r>
              <a:rPr lang="it-IT" sz="1600" b="1" dirty="0" smtClean="0">
                <a:latin typeface="Book Antiqua" pitchFamily="18" charset="0"/>
              </a:rPr>
              <a:t> </a:t>
            </a:r>
            <a:r>
              <a:rPr lang="ro-RO" sz="1600" b="1" dirty="0" smtClean="0">
                <a:latin typeface="Book Antiqua" pitchFamily="18" charset="0"/>
              </a:rPr>
              <a:t>  3 l</a:t>
            </a:r>
            <a:r>
              <a:rPr lang="en-GB" sz="1600" b="1" dirty="0" err="1" smtClean="0">
                <a:latin typeface="Book Antiqua" pitchFamily="18" charset="0"/>
              </a:rPr>
              <a:t>ucrari</a:t>
            </a:r>
            <a:r>
              <a:rPr lang="en-GB" sz="1600" b="1" dirty="0" smtClean="0">
                <a:latin typeface="Book Antiqua" pitchFamily="18" charset="0"/>
              </a:rPr>
              <a:t> </a:t>
            </a:r>
            <a:r>
              <a:rPr lang="en-GB" sz="1600" b="1" dirty="0" err="1" smtClean="0">
                <a:latin typeface="Book Antiqua" pitchFamily="18" charset="0"/>
              </a:rPr>
              <a:t>publicate</a:t>
            </a:r>
            <a:r>
              <a:rPr lang="en-GB" sz="1600" b="1" dirty="0" smtClean="0">
                <a:latin typeface="Book Antiqua" pitchFamily="18" charset="0"/>
              </a:rPr>
              <a:t> </a:t>
            </a:r>
            <a:r>
              <a:rPr lang="en-GB" sz="1600" b="1" dirty="0" err="1" smtClean="0">
                <a:latin typeface="Book Antiqua" pitchFamily="18" charset="0"/>
              </a:rPr>
              <a:t>sau</a:t>
            </a:r>
            <a:r>
              <a:rPr lang="en-GB" sz="1600" b="1" dirty="0" smtClean="0">
                <a:latin typeface="Book Antiqua" pitchFamily="18" charset="0"/>
              </a:rPr>
              <a:t> </a:t>
            </a:r>
            <a:r>
              <a:rPr lang="en-GB" sz="1600" b="1" dirty="0" err="1" smtClean="0">
                <a:latin typeface="Book Antiqua" pitchFamily="18" charset="0"/>
              </a:rPr>
              <a:t>acceptate</a:t>
            </a:r>
            <a:r>
              <a:rPr lang="en-GB" sz="1600" b="1" dirty="0" smtClean="0">
                <a:latin typeface="Book Antiqua" pitchFamily="18" charset="0"/>
              </a:rPr>
              <a:t> </a:t>
            </a:r>
            <a:endParaRPr lang="ro-RO" sz="1600" b="1" dirty="0" smtClean="0">
              <a:latin typeface="Book Antiqua" pitchFamily="18" charset="0"/>
            </a:endParaRPr>
          </a:p>
          <a:p>
            <a:pPr lvl="1">
              <a:lnSpc>
                <a:spcPct val="150000"/>
              </a:lnSpc>
              <a:buClr>
                <a:srgbClr val="FF0000"/>
              </a:buClr>
              <a:buFont typeface="Wingdings" pitchFamily="2" charset="2"/>
              <a:buChar char="q"/>
            </a:pPr>
            <a:endParaRPr lang="ro-RO" sz="800" b="1" dirty="0" smtClean="0">
              <a:latin typeface="Book Antiqua" pitchFamily="18" charset="0"/>
            </a:endParaRPr>
          </a:p>
          <a:p>
            <a:pPr lvl="1" algn="just">
              <a:lnSpc>
                <a:spcPct val="150000"/>
              </a:lnSpc>
              <a:buClr>
                <a:srgbClr val="FF0000"/>
              </a:buClr>
              <a:buFont typeface="Wingdings" pitchFamily="2" charset="2"/>
              <a:buChar char="q"/>
            </a:pPr>
            <a:r>
              <a:rPr lang="ro-RO" sz="1600" b="1" dirty="0" smtClean="0">
                <a:latin typeface="Book Antiqua" pitchFamily="18" charset="0"/>
              </a:rPr>
              <a:t>   2 l</a:t>
            </a:r>
            <a:r>
              <a:rPr lang="it-IT" sz="1600" b="1" dirty="0" smtClean="0">
                <a:latin typeface="Book Antiqua" pitchFamily="18" charset="0"/>
              </a:rPr>
              <a:t>ucrari publicate in volume de manifestari stiintifice</a:t>
            </a:r>
            <a:endParaRPr lang="ro-RO" sz="1600" b="1" dirty="0" smtClean="0">
              <a:latin typeface="Book Antiqua" pitchFamily="18" charset="0"/>
            </a:endParaRPr>
          </a:p>
          <a:p>
            <a:pPr lvl="1">
              <a:lnSpc>
                <a:spcPct val="150000"/>
              </a:lnSpc>
              <a:buClr>
                <a:srgbClr val="FF0000"/>
              </a:buClr>
              <a:buFont typeface="Wingdings" pitchFamily="2" charset="2"/>
              <a:buChar char="q"/>
            </a:pPr>
            <a:endParaRPr lang="ro-RO" sz="800" b="1" dirty="0" smtClean="0">
              <a:latin typeface="Book Antiqua" pitchFamily="18" charset="0"/>
            </a:endParaRPr>
          </a:p>
          <a:p>
            <a:pPr lvl="1" algn="just">
              <a:lnSpc>
                <a:spcPct val="150000"/>
              </a:lnSpc>
              <a:buClr>
                <a:srgbClr val="FF0000"/>
              </a:buClr>
              <a:buFont typeface="Wingdings" pitchFamily="2" charset="2"/>
              <a:buChar char="q"/>
            </a:pPr>
            <a:r>
              <a:rPr lang="ro-RO" sz="1600" b="1" dirty="0" smtClean="0">
                <a:latin typeface="Book Antiqua" pitchFamily="18" charset="0"/>
              </a:rPr>
              <a:t>   6 l</a:t>
            </a:r>
            <a:r>
              <a:rPr lang="it-IT" sz="1600" b="1" dirty="0" smtClean="0">
                <a:latin typeface="Book Antiqua" pitchFamily="18" charset="0"/>
              </a:rPr>
              <a:t>ucrari prezentate la manifestari stiintifice</a:t>
            </a:r>
            <a:endParaRPr lang="ro-RO" sz="1600" b="1" dirty="0" smtClean="0">
              <a:latin typeface="Book Antiqua" pitchFamily="18" charset="0"/>
            </a:endParaRPr>
          </a:p>
          <a:p>
            <a:pPr lvl="1">
              <a:lnSpc>
                <a:spcPct val="150000"/>
              </a:lnSpc>
              <a:buClr>
                <a:srgbClr val="FF0000"/>
              </a:buClr>
              <a:buFont typeface="Wingdings" pitchFamily="2" charset="2"/>
              <a:buChar char="q"/>
            </a:pPr>
            <a:endParaRPr lang="ro-RO" sz="800" b="1" dirty="0" smtClean="0">
              <a:latin typeface="Book Antiqua" pitchFamily="18" charset="0"/>
            </a:endParaRPr>
          </a:p>
          <a:p>
            <a:pPr lvl="1" algn="just">
              <a:lnSpc>
                <a:spcPct val="150000"/>
              </a:lnSpc>
              <a:buClr>
                <a:srgbClr val="FF0000"/>
              </a:buClr>
              <a:buFont typeface="Wingdings" pitchFamily="2" charset="2"/>
              <a:buChar char="q"/>
            </a:pPr>
            <a:r>
              <a:rPr lang="ro-RO" sz="1600" b="1" dirty="0" smtClean="0">
                <a:latin typeface="Book Antiqua" pitchFamily="18" charset="0"/>
              </a:rPr>
              <a:t>   3 c</a:t>
            </a:r>
            <a:r>
              <a:rPr lang="it-IT" sz="1600" b="1" dirty="0" smtClean="0">
                <a:latin typeface="Book Antiqua" pitchFamily="18" charset="0"/>
              </a:rPr>
              <a:t>onferinte prezentate in seminarii la institutii din strainatate</a:t>
            </a:r>
          </a:p>
          <a:p>
            <a:pPr lvl="1">
              <a:buClr>
                <a:srgbClr val="FF0000"/>
              </a:buClr>
              <a:buFont typeface="Wingdings" pitchFamily="2" charset="2"/>
              <a:buChar char="q"/>
            </a:pPr>
            <a:endParaRPr lang="ro-RO" sz="1600" b="1" dirty="0" smtClean="0">
              <a:latin typeface="Book Antiqua" pitchFamily="18" charset="0"/>
            </a:endParaRPr>
          </a:p>
          <a:p>
            <a:r>
              <a:rPr lang="ro-RO" sz="1600" b="1" dirty="0" smtClean="0">
                <a:latin typeface="Book Antiqua" pitchFamily="18" charset="0"/>
              </a:rPr>
              <a:t> </a:t>
            </a:r>
            <a:endParaRPr lang="it-IT" sz="1600" b="1" dirty="0" smtClean="0">
              <a:latin typeface="Book Antiqua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438400" y="609600"/>
            <a:ext cx="4343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buClr>
                <a:srgbClr val="FF0000"/>
              </a:buClr>
              <a:buSzPct val="100000"/>
            </a:pPr>
            <a:r>
              <a:rPr lang="ro-RO" sz="2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50000" endA="300" endPos="50000" dist="29997" dir="5400000" sy="-100000" algn="bl" rotWithShape="0"/>
                </a:effectLst>
                <a:latin typeface="Book Antiqua" pitchFamily="18" charset="0"/>
              </a:rPr>
              <a:t>ETAPA 1.  august - decembrie 2010</a:t>
            </a:r>
            <a:endParaRPr lang="en-US" sz="2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6350" stA="50000" endA="300" endPos="50000" dist="29997" dir="5400000" sy="-100000" algn="bl" rotWithShape="0"/>
              </a:effectLst>
              <a:latin typeface="Book Antiqua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438400" y="609600"/>
            <a:ext cx="4343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buClr>
                <a:srgbClr val="FF0000"/>
              </a:buClr>
              <a:buSzPct val="100000"/>
            </a:pPr>
            <a:r>
              <a:rPr lang="ro-RO" sz="2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50000" endA="300" endPos="50000" dist="29997" dir="5400000" sy="-100000" algn="bl" rotWithShape="0"/>
                </a:effectLst>
                <a:latin typeface="Book Antiqua" pitchFamily="18" charset="0"/>
              </a:rPr>
              <a:t>ETAPA 1.  august - decembrie 2010</a:t>
            </a:r>
            <a:endParaRPr lang="en-US" sz="2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6350" stA="50000" endA="300" endPos="50000" dist="29997" dir="5400000" sy="-100000" algn="bl" rotWithShape="0"/>
              </a:effectLst>
              <a:latin typeface="Book Antiqua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066800" y="1524000"/>
            <a:ext cx="7696200" cy="46628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  <a:buClr>
                <a:srgbClr val="FF0000"/>
              </a:buClr>
              <a:buFont typeface="Wingdings" pitchFamily="2" charset="2"/>
              <a:buChar char="q"/>
            </a:pPr>
            <a:r>
              <a:rPr lang="en-GB" sz="1600" b="1" dirty="0" smtClean="0">
                <a:effectLst>
                  <a:reflection blurRad="6350" stA="60000" endA="900" endPos="58000" dir="5400000" sy="-100000" algn="bl" rotWithShape="0"/>
                </a:effectLst>
                <a:latin typeface="Book Antiqua" pitchFamily="18" charset="0"/>
              </a:rPr>
              <a:t> </a:t>
            </a:r>
            <a:r>
              <a:rPr lang="ro-RO" sz="1600" b="1" dirty="0" smtClean="0">
                <a:effectLst>
                  <a:reflection blurRad="6350" stA="60000" endA="900" endPos="58000" dir="5400000" sy="-100000" algn="bl" rotWithShape="0"/>
                </a:effectLst>
                <a:latin typeface="Book Antiqua" pitchFamily="18" charset="0"/>
              </a:rPr>
              <a:t> </a:t>
            </a:r>
            <a:r>
              <a:rPr lang="en-GB" sz="1600" b="1" dirty="0" err="1" smtClean="0">
                <a:solidFill>
                  <a:srgbClr val="FF0000"/>
                </a:solidFill>
                <a:effectLst>
                  <a:reflection blurRad="6350" stA="60000" endA="900" endPos="58000" dir="5400000" sy="-100000" algn="bl" rotWithShape="0"/>
                </a:effectLst>
                <a:latin typeface="Book Antiqua" pitchFamily="18" charset="0"/>
              </a:rPr>
              <a:t>Lucrari</a:t>
            </a:r>
            <a:r>
              <a:rPr lang="en-GB" sz="1600" b="1" dirty="0" smtClean="0">
                <a:solidFill>
                  <a:srgbClr val="FF0000"/>
                </a:solidFill>
                <a:effectLst>
                  <a:reflection blurRad="6350" stA="60000" endA="900" endPos="58000" dir="5400000" sy="-100000" algn="bl" rotWithShape="0"/>
                </a:effectLst>
                <a:latin typeface="Book Antiqua" pitchFamily="18" charset="0"/>
              </a:rPr>
              <a:t> </a:t>
            </a:r>
            <a:r>
              <a:rPr lang="en-GB" sz="1600" b="1" dirty="0" err="1" smtClean="0">
                <a:solidFill>
                  <a:srgbClr val="FF0000"/>
                </a:solidFill>
                <a:effectLst>
                  <a:reflection blurRad="6350" stA="60000" endA="900" endPos="58000" dir="5400000" sy="-100000" algn="bl" rotWithShape="0"/>
                </a:effectLst>
                <a:latin typeface="Book Antiqua" pitchFamily="18" charset="0"/>
              </a:rPr>
              <a:t>publicate</a:t>
            </a:r>
            <a:r>
              <a:rPr lang="en-GB" sz="1600" b="1" dirty="0" smtClean="0">
                <a:solidFill>
                  <a:srgbClr val="FF0000"/>
                </a:solidFill>
                <a:effectLst>
                  <a:reflection blurRad="6350" stA="60000" endA="900" endPos="58000" dir="5400000" sy="-100000" algn="bl" rotWithShape="0"/>
                </a:effectLst>
                <a:latin typeface="Book Antiqua" pitchFamily="18" charset="0"/>
              </a:rPr>
              <a:t> </a:t>
            </a:r>
            <a:r>
              <a:rPr lang="en-GB" sz="1600" b="1" dirty="0" err="1" smtClean="0">
                <a:solidFill>
                  <a:srgbClr val="FF0000"/>
                </a:solidFill>
                <a:effectLst>
                  <a:reflection blurRad="6350" stA="60000" endA="900" endPos="58000" dir="5400000" sy="-100000" algn="bl" rotWithShape="0"/>
                </a:effectLst>
                <a:latin typeface="Book Antiqua" pitchFamily="18" charset="0"/>
              </a:rPr>
              <a:t>sau</a:t>
            </a:r>
            <a:r>
              <a:rPr lang="en-GB" sz="1600" b="1" dirty="0" smtClean="0">
                <a:solidFill>
                  <a:srgbClr val="FF0000"/>
                </a:solidFill>
                <a:effectLst>
                  <a:reflection blurRad="6350" stA="60000" endA="900" endPos="58000" dir="5400000" sy="-100000" algn="bl" rotWithShape="0"/>
                </a:effectLst>
                <a:latin typeface="Book Antiqua" pitchFamily="18" charset="0"/>
              </a:rPr>
              <a:t> </a:t>
            </a:r>
            <a:r>
              <a:rPr lang="en-GB" sz="1600" b="1" dirty="0" err="1" smtClean="0">
                <a:solidFill>
                  <a:srgbClr val="FF0000"/>
                </a:solidFill>
                <a:effectLst>
                  <a:reflection blurRad="6350" stA="60000" endA="900" endPos="58000" dir="5400000" sy="-100000" algn="bl" rotWithShape="0"/>
                </a:effectLst>
                <a:latin typeface="Book Antiqua" pitchFamily="18" charset="0"/>
              </a:rPr>
              <a:t>acceptate</a:t>
            </a:r>
            <a:r>
              <a:rPr lang="ro-RO" sz="1600" b="1" dirty="0" smtClean="0">
                <a:solidFill>
                  <a:srgbClr val="FF0000"/>
                </a:solidFill>
                <a:effectLst>
                  <a:reflection blurRad="6350" stA="60000" endA="900" endPos="58000" dir="5400000" sy="-100000" algn="bl" rotWithShape="0"/>
                </a:effectLst>
                <a:latin typeface="Book Antiqua" pitchFamily="18" charset="0"/>
              </a:rPr>
              <a:t>:</a:t>
            </a:r>
            <a:r>
              <a:rPr lang="en-GB" sz="1600" b="1" dirty="0" smtClean="0">
                <a:solidFill>
                  <a:srgbClr val="FF0000"/>
                </a:solidFill>
                <a:effectLst>
                  <a:reflection blurRad="6350" stA="60000" endA="900" endPos="58000" dir="5400000" sy="-100000" algn="bl" rotWithShape="0"/>
                </a:effectLst>
                <a:latin typeface="Book Antiqua" pitchFamily="18" charset="0"/>
              </a:rPr>
              <a:t> </a:t>
            </a:r>
            <a:endParaRPr lang="ro-RO" sz="1600" b="1" dirty="0" smtClean="0">
              <a:solidFill>
                <a:srgbClr val="FF0000"/>
              </a:solidFill>
              <a:effectLst>
                <a:reflection blurRad="6350" stA="60000" endA="900" endPos="58000" dir="5400000" sy="-100000" algn="bl" rotWithShape="0"/>
              </a:effectLst>
              <a:latin typeface="Book Antiqua" pitchFamily="18" charset="0"/>
            </a:endParaRPr>
          </a:p>
          <a:p>
            <a:pPr>
              <a:lnSpc>
                <a:spcPct val="150000"/>
              </a:lnSpc>
            </a:pPr>
            <a:endParaRPr lang="ro-RO" sz="1400" dirty="0" smtClean="0">
              <a:solidFill>
                <a:srgbClr val="FF0000"/>
              </a:solidFill>
              <a:latin typeface="Book Antiqua" pitchFamily="18" charset="0"/>
            </a:endParaRPr>
          </a:p>
          <a:p>
            <a:pPr>
              <a:lnSpc>
                <a:spcPct val="150000"/>
              </a:lnSpc>
            </a:pPr>
            <a:r>
              <a:rPr lang="en-GB" sz="1400" b="1" dirty="0" smtClean="0">
                <a:latin typeface="Book Antiqua" pitchFamily="18" charset="0"/>
              </a:rPr>
              <a:t>  </a:t>
            </a:r>
            <a:r>
              <a:rPr lang="ro-RO" sz="1400" b="1" dirty="0" smtClean="0">
                <a:latin typeface="Book Antiqua" pitchFamily="18" charset="0"/>
              </a:rPr>
              <a:t>   </a:t>
            </a:r>
            <a:r>
              <a:rPr lang="en-GB" sz="1400" dirty="0" smtClean="0">
                <a:solidFill>
                  <a:srgbClr val="FF0000"/>
                </a:solidFill>
                <a:effectLst>
                  <a:reflection blurRad="6350" stA="55000" endA="50" endPos="85000" dir="5400000" sy="-100000" algn="bl" rotWithShape="0"/>
                </a:effectLst>
                <a:latin typeface="Book Antiqua" pitchFamily="18" charset="0"/>
              </a:rPr>
              <a:t>1.</a:t>
            </a:r>
            <a:r>
              <a:rPr lang="en-GB" sz="1400" dirty="0" smtClean="0">
                <a:effectLst>
                  <a:reflection blurRad="6350" stA="60000" endA="900" endPos="58000" dir="5400000" sy="-100000" algn="bl" rotWithShape="0"/>
                </a:effectLst>
                <a:latin typeface="Book Antiqua" pitchFamily="18" charset="0"/>
              </a:rPr>
              <a:t> </a:t>
            </a:r>
            <a:r>
              <a:rPr lang="en-GB" sz="1400" dirty="0" smtClean="0">
                <a:latin typeface="Book Antiqua" pitchFamily="18" charset="0"/>
              </a:rPr>
              <a:t>Photo-optical properties of poly(</a:t>
            </a:r>
            <a:r>
              <a:rPr lang="en-GB" sz="1400" dirty="0" err="1" smtClean="0">
                <a:latin typeface="Book Antiqua" pitchFamily="18" charset="0"/>
              </a:rPr>
              <a:t>oxadiazole-imide</a:t>
            </a:r>
            <a:r>
              <a:rPr lang="en-GB" sz="1400" dirty="0" smtClean="0">
                <a:latin typeface="Book Antiqua" pitchFamily="18" charset="0"/>
              </a:rPr>
              <a:t>)s containing naphthalene rings</a:t>
            </a:r>
            <a:r>
              <a:rPr lang="ro-RO" sz="1400" dirty="0" smtClean="0">
                <a:latin typeface="Book Antiqua" pitchFamily="18" charset="0"/>
              </a:rPr>
              <a:t>   </a:t>
            </a:r>
          </a:p>
          <a:p>
            <a:pPr>
              <a:lnSpc>
                <a:spcPct val="150000"/>
              </a:lnSpc>
            </a:pPr>
            <a:r>
              <a:rPr lang="en-GB" sz="1400" dirty="0" smtClean="0">
                <a:latin typeface="Book Antiqua" pitchFamily="18" charset="0"/>
              </a:rPr>
              <a:t>         </a:t>
            </a:r>
            <a:r>
              <a:rPr lang="en-GB" sz="1400" u="sng" dirty="0" smtClean="0">
                <a:latin typeface="Book Antiqua" pitchFamily="18" charset="0"/>
              </a:rPr>
              <a:t>Mariana-Dana </a:t>
            </a:r>
            <a:r>
              <a:rPr lang="en-GB" sz="1400" u="sng" dirty="0" err="1" smtClean="0">
                <a:latin typeface="Book Antiqua" pitchFamily="18" charset="0"/>
              </a:rPr>
              <a:t>Damaceanu</a:t>
            </a:r>
            <a:r>
              <a:rPr lang="en-GB" sz="1400" dirty="0" smtClean="0">
                <a:latin typeface="Book Antiqua" pitchFamily="18" charset="0"/>
              </a:rPr>
              <a:t>, </a:t>
            </a:r>
            <a:r>
              <a:rPr lang="en-GB" sz="1400" u="sng" dirty="0" err="1" smtClean="0">
                <a:latin typeface="Book Antiqua" pitchFamily="18" charset="0"/>
              </a:rPr>
              <a:t>Radu</a:t>
            </a:r>
            <a:r>
              <a:rPr lang="en-GB" sz="1400" u="sng" dirty="0" smtClean="0">
                <a:latin typeface="Book Antiqua" pitchFamily="18" charset="0"/>
              </a:rPr>
              <a:t>-Dan </a:t>
            </a:r>
            <a:r>
              <a:rPr lang="en-GB" sz="1400" u="sng" dirty="0" err="1" smtClean="0">
                <a:latin typeface="Book Antiqua" pitchFamily="18" charset="0"/>
              </a:rPr>
              <a:t>Rusu</a:t>
            </a:r>
            <a:r>
              <a:rPr lang="en-GB" sz="1400" dirty="0" smtClean="0">
                <a:latin typeface="Book Antiqua" pitchFamily="18" charset="0"/>
              </a:rPr>
              <a:t>, Maria </a:t>
            </a:r>
            <a:r>
              <a:rPr lang="en-GB" sz="1400" dirty="0" err="1" smtClean="0">
                <a:latin typeface="Book Antiqua" pitchFamily="18" charset="0"/>
              </a:rPr>
              <a:t>Bruma</a:t>
            </a:r>
            <a:r>
              <a:rPr lang="en-GB" sz="1400" dirty="0" smtClean="0">
                <a:latin typeface="Book Antiqua" pitchFamily="18" charset="0"/>
              </a:rPr>
              <a:t> and </a:t>
            </a:r>
            <a:r>
              <a:rPr lang="en-GB" sz="1400" dirty="0" err="1" smtClean="0">
                <a:latin typeface="Book Antiqua" pitchFamily="18" charset="0"/>
              </a:rPr>
              <a:t>Bozena</a:t>
            </a:r>
            <a:r>
              <a:rPr lang="en-GB" sz="1400" dirty="0" smtClean="0">
                <a:latin typeface="Book Antiqua" pitchFamily="18" charset="0"/>
              </a:rPr>
              <a:t> </a:t>
            </a:r>
            <a:r>
              <a:rPr lang="en-GB" sz="1400" dirty="0" err="1" smtClean="0">
                <a:latin typeface="Book Antiqua" pitchFamily="18" charset="0"/>
              </a:rPr>
              <a:t>Jarzabek</a:t>
            </a:r>
            <a:endParaRPr lang="ro-RO" sz="1400" dirty="0" smtClean="0">
              <a:latin typeface="Book Antiqua" pitchFamily="18" charset="0"/>
            </a:endParaRPr>
          </a:p>
          <a:p>
            <a:pPr>
              <a:lnSpc>
                <a:spcPct val="150000"/>
              </a:lnSpc>
            </a:pPr>
            <a:r>
              <a:rPr lang="en-GB" sz="1400" dirty="0" smtClean="0">
                <a:latin typeface="Book Antiqua" pitchFamily="18" charset="0"/>
              </a:rPr>
              <a:t>         </a:t>
            </a:r>
            <a:r>
              <a:rPr lang="en-GB" sz="1400" b="1" dirty="0" smtClean="0">
                <a:latin typeface="Book Antiqua" pitchFamily="18" charset="0"/>
              </a:rPr>
              <a:t>Polymer Journal </a:t>
            </a:r>
            <a:r>
              <a:rPr lang="en-GB" sz="1400" dirty="0" smtClean="0">
                <a:latin typeface="Book Antiqua" pitchFamily="18" charset="0"/>
              </a:rPr>
              <a:t>(2010) 42, 663–669. </a:t>
            </a:r>
            <a:endParaRPr lang="ro-RO" sz="1400" dirty="0" smtClean="0">
              <a:latin typeface="Book Antiqua" pitchFamily="18" charset="0"/>
            </a:endParaRPr>
          </a:p>
          <a:p>
            <a:pPr>
              <a:lnSpc>
                <a:spcPct val="150000"/>
              </a:lnSpc>
            </a:pPr>
            <a:r>
              <a:rPr lang="en-GB" sz="1400" dirty="0" smtClean="0">
                <a:latin typeface="Book Antiqua" pitchFamily="18" charset="0"/>
              </a:rPr>
              <a:t>  </a:t>
            </a:r>
            <a:endParaRPr lang="ro-RO" sz="1400" dirty="0" smtClean="0">
              <a:latin typeface="Book Antiqua" pitchFamily="18" charset="0"/>
            </a:endParaRPr>
          </a:p>
          <a:p>
            <a:pPr>
              <a:lnSpc>
                <a:spcPct val="150000"/>
              </a:lnSpc>
            </a:pPr>
            <a:r>
              <a:rPr lang="ro-RO" sz="1400" dirty="0" smtClean="0">
                <a:solidFill>
                  <a:srgbClr val="FF0000"/>
                </a:solidFill>
                <a:latin typeface="Book Antiqua" pitchFamily="18" charset="0"/>
              </a:rPr>
              <a:t>     </a:t>
            </a:r>
            <a:r>
              <a:rPr lang="en-GB" sz="1400" dirty="0" smtClean="0">
                <a:solidFill>
                  <a:srgbClr val="FF0000"/>
                </a:solidFill>
                <a:effectLst>
                  <a:reflection blurRad="6350" stA="55000" endA="50" endPos="85000" dir="5400000" sy="-100000" algn="bl" rotWithShape="0"/>
                </a:effectLst>
                <a:latin typeface="Book Antiqua" pitchFamily="18" charset="0"/>
              </a:rPr>
              <a:t>2.</a:t>
            </a:r>
            <a:r>
              <a:rPr lang="en-GB" sz="1400" dirty="0" smtClean="0">
                <a:effectLst>
                  <a:reflection blurRad="6350" stA="55000" endA="50" endPos="85000" dir="5400000" sy="-100000" algn="bl" rotWithShape="0"/>
                </a:effectLst>
                <a:latin typeface="Book Antiqua" pitchFamily="18" charset="0"/>
              </a:rPr>
              <a:t> </a:t>
            </a:r>
            <a:r>
              <a:rPr lang="en-GB" sz="1400" dirty="0" err="1" smtClean="0">
                <a:latin typeface="Book Antiqua" pitchFamily="18" charset="0"/>
              </a:rPr>
              <a:t>Copoly</a:t>
            </a:r>
            <a:r>
              <a:rPr lang="en-GB" sz="1400" dirty="0" smtClean="0">
                <a:latin typeface="Book Antiqua" pitchFamily="18" charset="0"/>
              </a:rPr>
              <a:t>(</a:t>
            </a:r>
            <a:r>
              <a:rPr lang="en-GB" sz="1400" dirty="0" err="1" smtClean="0">
                <a:latin typeface="Book Antiqua" pitchFamily="18" charset="0"/>
              </a:rPr>
              <a:t>peryleneimide</a:t>
            </a:r>
            <a:r>
              <a:rPr lang="en-GB" sz="1400" dirty="0" smtClean="0">
                <a:latin typeface="Book Antiqua" pitchFamily="18" charset="0"/>
              </a:rPr>
              <a:t>)s </a:t>
            </a:r>
            <a:r>
              <a:rPr lang="en-GB" sz="1400" dirty="0" smtClean="0">
                <a:latin typeface="Book Antiqua" pitchFamily="18" charset="0"/>
              </a:rPr>
              <a:t>containing 1,3,4-oxadiazole rings: synthesis and properties</a:t>
            </a:r>
            <a:endParaRPr lang="ro-RO" sz="1400" dirty="0" smtClean="0">
              <a:latin typeface="Book Antiqua" pitchFamily="18" charset="0"/>
            </a:endParaRPr>
          </a:p>
          <a:p>
            <a:pPr>
              <a:lnSpc>
                <a:spcPct val="150000"/>
              </a:lnSpc>
            </a:pPr>
            <a:r>
              <a:rPr lang="en-GB" sz="1400" dirty="0" smtClean="0">
                <a:latin typeface="Book Antiqua" pitchFamily="18" charset="0"/>
              </a:rPr>
              <a:t>         </a:t>
            </a:r>
            <a:r>
              <a:rPr lang="en-GB" sz="1400" u="sng" dirty="0" err="1" smtClean="0">
                <a:latin typeface="Book Antiqua" pitchFamily="18" charset="0"/>
              </a:rPr>
              <a:t>Radu</a:t>
            </a:r>
            <a:r>
              <a:rPr lang="en-GB" sz="1400" u="sng" dirty="0" smtClean="0">
                <a:latin typeface="Book Antiqua" pitchFamily="18" charset="0"/>
              </a:rPr>
              <a:t>-Dan </a:t>
            </a:r>
            <a:r>
              <a:rPr lang="en-GB" sz="1400" u="sng" dirty="0" err="1" smtClean="0">
                <a:latin typeface="Book Antiqua" pitchFamily="18" charset="0"/>
              </a:rPr>
              <a:t>Rusu</a:t>
            </a:r>
            <a:r>
              <a:rPr lang="en-GB" sz="1400" dirty="0" smtClean="0">
                <a:latin typeface="Book Antiqua" pitchFamily="18" charset="0"/>
              </a:rPr>
              <a:t>, </a:t>
            </a:r>
            <a:r>
              <a:rPr lang="en-GB" sz="1400" u="sng" dirty="0" smtClean="0">
                <a:latin typeface="Book Antiqua" pitchFamily="18" charset="0"/>
              </a:rPr>
              <a:t>Mariana-Dana </a:t>
            </a:r>
            <a:r>
              <a:rPr lang="en-GB" sz="1400" u="sng" dirty="0" err="1" smtClean="0">
                <a:latin typeface="Book Antiqua" pitchFamily="18" charset="0"/>
              </a:rPr>
              <a:t>Damaceanu</a:t>
            </a:r>
            <a:r>
              <a:rPr lang="en-GB" sz="1400" dirty="0" smtClean="0">
                <a:latin typeface="Book Antiqua" pitchFamily="18" charset="0"/>
              </a:rPr>
              <a:t>, </a:t>
            </a:r>
            <a:r>
              <a:rPr lang="en-GB" sz="1400" dirty="0" err="1" smtClean="0">
                <a:latin typeface="Book Antiqua" pitchFamily="18" charset="0"/>
              </a:rPr>
              <a:t>Luminita</a:t>
            </a:r>
            <a:r>
              <a:rPr lang="en-GB" sz="1400" dirty="0" smtClean="0">
                <a:latin typeface="Book Antiqua" pitchFamily="18" charset="0"/>
              </a:rPr>
              <a:t> </a:t>
            </a:r>
            <a:r>
              <a:rPr lang="en-GB" sz="1400" dirty="0" smtClean="0">
                <a:latin typeface="Book Antiqua" pitchFamily="18" charset="0"/>
              </a:rPr>
              <a:t>Marin</a:t>
            </a:r>
            <a:r>
              <a:rPr lang="ro-RO" sz="1400" dirty="0" smtClean="0">
                <a:latin typeface="Book Antiqua" pitchFamily="18" charset="0"/>
              </a:rPr>
              <a:t>  and</a:t>
            </a:r>
            <a:r>
              <a:rPr lang="en-GB" sz="1400" dirty="0" smtClean="0">
                <a:latin typeface="Book Antiqua" pitchFamily="18" charset="0"/>
              </a:rPr>
              <a:t> </a:t>
            </a:r>
            <a:r>
              <a:rPr lang="en-GB" sz="1400" dirty="0" smtClean="0">
                <a:latin typeface="Book Antiqua" pitchFamily="18" charset="0"/>
              </a:rPr>
              <a:t>Maria </a:t>
            </a:r>
            <a:r>
              <a:rPr lang="en-GB" sz="1400" dirty="0" err="1" smtClean="0">
                <a:latin typeface="Book Antiqua" pitchFamily="18" charset="0"/>
              </a:rPr>
              <a:t>Bruma</a:t>
            </a:r>
            <a:endParaRPr lang="ro-RO" sz="1400" dirty="0" smtClean="0">
              <a:latin typeface="Book Antiqua" pitchFamily="18" charset="0"/>
            </a:endParaRPr>
          </a:p>
          <a:p>
            <a:pPr>
              <a:lnSpc>
                <a:spcPct val="150000"/>
              </a:lnSpc>
            </a:pPr>
            <a:r>
              <a:rPr lang="en-GB" sz="1400" dirty="0" smtClean="0">
                <a:latin typeface="Book Antiqua" pitchFamily="18" charset="0"/>
              </a:rPr>
              <a:t>         </a:t>
            </a:r>
            <a:r>
              <a:rPr lang="en-GB" sz="1400" b="1" dirty="0" smtClean="0">
                <a:latin typeface="Book Antiqua" pitchFamily="18" charset="0"/>
              </a:rPr>
              <a:t>Journal of Polymer Science: Part A: Polymer Chemistry</a:t>
            </a:r>
            <a:r>
              <a:rPr lang="en-GB" sz="1400" dirty="0" smtClean="0">
                <a:latin typeface="Book Antiqua" pitchFamily="18" charset="0"/>
              </a:rPr>
              <a:t>, (2010) 48, 4230–4242. </a:t>
            </a:r>
            <a:endParaRPr lang="ro-RO" sz="1400" dirty="0" smtClean="0">
              <a:latin typeface="Book Antiqua" pitchFamily="18" charset="0"/>
            </a:endParaRPr>
          </a:p>
          <a:p>
            <a:pPr>
              <a:lnSpc>
                <a:spcPct val="150000"/>
              </a:lnSpc>
            </a:pPr>
            <a:r>
              <a:rPr lang="en-GB" sz="1400" dirty="0" smtClean="0">
                <a:latin typeface="Book Antiqua" pitchFamily="18" charset="0"/>
              </a:rPr>
              <a:t> </a:t>
            </a:r>
            <a:endParaRPr lang="ro-RO" sz="1400" dirty="0" smtClean="0">
              <a:latin typeface="Book Antiqua" pitchFamily="18" charset="0"/>
            </a:endParaRPr>
          </a:p>
          <a:p>
            <a:pPr>
              <a:lnSpc>
                <a:spcPct val="150000"/>
              </a:lnSpc>
            </a:pPr>
            <a:r>
              <a:rPr lang="en-GB" sz="1400" dirty="0" smtClean="0">
                <a:solidFill>
                  <a:srgbClr val="FF0000"/>
                </a:solidFill>
                <a:effectLst>
                  <a:reflection blurRad="6350" stA="55000" endA="50" endPos="85000" dir="5400000" sy="-100000" algn="bl" rotWithShape="0"/>
                </a:effectLst>
                <a:latin typeface="Book Antiqua" pitchFamily="18" charset="0"/>
              </a:rPr>
              <a:t>  </a:t>
            </a:r>
            <a:r>
              <a:rPr lang="ro-RO" sz="1400" dirty="0" smtClean="0">
                <a:solidFill>
                  <a:srgbClr val="FF0000"/>
                </a:solidFill>
                <a:effectLst>
                  <a:reflection blurRad="6350" stA="55000" endA="50" endPos="85000" dir="5400000" sy="-100000" algn="bl" rotWithShape="0"/>
                </a:effectLst>
                <a:latin typeface="Book Antiqua" pitchFamily="18" charset="0"/>
              </a:rPr>
              <a:t>   </a:t>
            </a:r>
            <a:r>
              <a:rPr lang="en-GB" sz="1400" dirty="0" smtClean="0">
                <a:solidFill>
                  <a:srgbClr val="FF0000"/>
                </a:solidFill>
                <a:effectLst>
                  <a:reflection blurRad="6350" stA="55000" endA="50" endPos="85000" dir="5400000" sy="-100000" algn="bl" rotWithShape="0"/>
                </a:effectLst>
                <a:latin typeface="Book Antiqua" pitchFamily="18" charset="0"/>
              </a:rPr>
              <a:t>3.</a:t>
            </a:r>
            <a:r>
              <a:rPr lang="en-GB" sz="1400" dirty="0" smtClean="0">
                <a:latin typeface="Book Antiqua" pitchFamily="18" charset="0"/>
              </a:rPr>
              <a:t> </a:t>
            </a:r>
            <a:r>
              <a:rPr lang="ro-RO" sz="1400" dirty="0" smtClean="0">
                <a:latin typeface="Book Antiqua" pitchFamily="18" charset="0"/>
              </a:rPr>
              <a:t>Polymers containing 1,3,4-oxadiazole ring for advanced materials</a:t>
            </a:r>
          </a:p>
          <a:p>
            <a:pPr>
              <a:lnSpc>
                <a:spcPct val="150000"/>
              </a:lnSpc>
            </a:pPr>
            <a:r>
              <a:rPr lang="en-US" sz="1400" dirty="0" smtClean="0">
                <a:latin typeface="Book Antiqua" pitchFamily="18" charset="0"/>
              </a:rPr>
              <a:t>         </a:t>
            </a:r>
            <a:r>
              <a:rPr lang="en-US" sz="1400" u="sng" dirty="0" smtClean="0">
                <a:latin typeface="Book Antiqua" pitchFamily="18" charset="0"/>
              </a:rPr>
              <a:t>Mariana-Dana </a:t>
            </a:r>
            <a:r>
              <a:rPr lang="en-US" sz="1400" u="sng" dirty="0" err="1" smtClean="0">
                <a:latin typeface="Book Antiqua" pitchFamily="18" charset="0"/>
              </a:rPr>
              <a:t>Damaceanu</a:t>
            </a:r>
            <a:r>
              <a:rPr lang="en-US" sz="1400" dirty="0" smtClean="0">
                <a:latin typeface="Book Antiqua" pitchFamily="18" charset="0"/>
              </a:rPr>
              <a:t>, </a:t>
            </a:r>
            <a:r>
              <a:rPr lang="en-US" sz="1400" u="sng" dirty="0" err="1" smtClean="0">
                <a:latin typeface="Book Antiqua" pitchFamily="18" charset="0"/>
              </a:rPr>
              <a:t>Radu</a:t>
            </a:r>
            <a:r>
              <a:rPr lang="en-US" sz="1400" u="sng" dirty="0" smtClean="0">
                <a:latin typeface="Book Antiqua" pitchFamily="18" charset="0"/>
              </a:rPr>
              <a:t>-Dan </a:t>
            </a:r>
            <a:r>
              <a:rPr lang="en-US" sz="1400" u="sng" dirty="0" err="1" smtClean="0">
                <a:latin typeface="Book Antiqua" pitchFamily="18" charset="0"/>
              </a:rPr>
              <a:t>Rusu</a:t>
            </a:r>
            <a:r>
              <a:rPr lang="en-US" sz="1400" dirty="0" smtClean="0">
                <a:latin typeface="Book Antiqua" pitchFamily="18" charset="0"/>
              </a:rPr>
              <a:t> and Maria </a:t>
            </a:r>
            <a:r>
              <a:rPr lang="en-US" sz="1400" dirty="0" err="1" smtClean="0">
                <a:latin typeface="Book Antiqua" pitchFamily="18" charset="0"/>
              </a:rPr>
              <a:t>Bruma</a:t>
            </a:r>
            <a:endParaRPr lang="ro-RO" sz="1400" dirty="0" smtClean="0">
              <a:latin typeface="Book Antiqua" pitchFamily="18" charset="0"/>
            </a:endParaRPr>
          </a:p>
          <a:p>
            <a:pPr>
              <a:lnSpc>
                <a:spcPct val="150000"/>
              </a:lnSpc>
            </a:pPr>
            <a:r>
              <a:rPr lang="en-GB" sz="1400" b="1" i="1" dirty="0" smtClean="0">
                <a:latin typeface="Book Antiqua" pitchFamily="18" charset="0"/>
              </a:rPr>
              <a:t>         </a:t>
            </a:r>
            <a:r>
              <a:rPr lang="en-GB" sz="1400" b="1" dirty="0" smtClean="0">
                <a:latin typeface="Book Antiqua" pitchFamily="18" charset="0"/>
              </a:rPr>
              <a:t>Memoirs of the Scientific Section of the Romanian Academy</a:t>
            </a:r>
            <a:r>
              <a:rPr lang="en-GB" sz="1400" dirty="0" smtClean="0">
                <a:latin typeface="Book Antiqua" pitchFamily="18" charset="0"/>
              </a:rPr>
              <a:t>, (2010), </a:t>
            </a:r>
            <a:r>
              <a:rPr lang="en-GB" sz="1400" dirty="0" err="1" smtClean="0">
                <a:latin typeface="Book Antiqua" pitchFamily="18" charset="0"/>
              </a:rPr>
              <a:t>acceptata</a:t>
            </a:r>
            <a:r>
              <a:rPr lang="en-GB" sz="1400" dirty="0" smtClean="0">
                <a:latin typeface="Book Antiqua" pitchFamily="18" charset="0"/>
              </a:rPr>
              <a:t> </a:t>
            </a:r>
            <a:r>
              <a:rPr lang="ro-RO" sz="1400" dirty="0" smtClean="0">
                <a:latin typeface="Book Antiqua" pitchFamily="18" charset="0"/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en-GB" sz="1400" dirty="0" smtClean="0">
                <a:latin typeface="Book Antiqua" pitchFamily="18" charset="0"/>
              </a:rPr>
              <a:t> </a:t>
            </a:r>
            <a:endParaRPr lang="ro-RO" sz="1400" dirty="0" smtClean="0">
              <a:latin typeface="Book Antiqua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914400" y="1752600"/>
            <a:ext cx="8001000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buClr>
                <a:srgbClr val="FF0000"/>
              </a:buClr>
              <a:buFont typeface="Wingdings" pitchFamily="2" charset="2"/>
              <a:buChar char="q"/>
            </a:pPr>
            <a:r>
              <a:rPr lang="ro-RO" sz="1600" b="1" dirty="0" smtClean="0">
                <a:effectLst>
                  <a:reflection blurRad="6350" stA="60000" endA="900" endPos="58000" dir="5400000" sy="-100000" algn="bl" rotWithShape="0"/>
                </a:effectLst>
                <a:latin typeface="Book Antiqua" pitchFamily="18" charset="0"/>
              </a:rPr>
              <a:t> </a:t>
            </a:r>
            <a:r>
              <a:rPr lang="en-GB" sz="1600" b="1" dirty="0" err="1" smtClean="0">
                <a:solidFill>
                  <a:srgbClr val="FF0000"/>
                </a:solidFill>
                <a:effectLst>
                  <a:reflection blurRad="6350" stA="60000" endA="900" endPos="58000" dir="5400000" sy="-100000" algn="bl" rotWithShape="0"/>
                </a:effectLst>
                <a:latin typeface="Book Antiqua" pitchFamily="18" charset="0"/>
              </a:rPr>
              <a:t>Lucrari</a:t>
            </a:r>
            <a:r>
              <a:rPr lang="en-GB" sz="1600" b="1" dirty="0" smtClean="0">
                <a:solidFill>
                  <a:srgbClr val="FF0000"/>
                </a:solidFill>
                <a:effectLst>
                  <a:reflection blurRad="6350" stA="60000" endA="900" endPos="58000" dir="5400000" sy="-100000" algn="bl" rotWithShape="0"/>
                </a:effectLst>
                <a:latin typeface="Book Antiqua" pitchFamily="18" charset="0"/>
              </a:rPr>
              <a:t> </a:t>
            </a:r>
            <a:r>
              <a:rPr lang="en-GB" sz="1600" b="1" dirty="0" err="1" smtClean="0">
                <a:solidFill>
                  <a:srgbClr val="FF0000"/>
                </a:solidFill>
                <a:effectLst>
                  <a:reflection blurRad="6350" stA="60000" endA="900" endPos="58000" dir="5400000" sy="-100000" algn="bl" rotWithShape="0"/>
                </a:effectLst>
                <a:latin typeface="Book Antiqua" pitchFamily="18" charset="0"/>
              </a:rPr>
              <a:t>publicate</a:t>
            </a:r>
            <a:r>
              <a:rPr lang="en-GB" sz="1600" b="1" dirty="0" smtClean="0">
                <a:solidFill>
                  <a:srgbClr val="FF0000"/>
                </a:solidFill>
                <a:effectLst>
                  <a:reflection blurRad="6350" stA="60000" endA="900" endPos="58000" dir="5400000" sy="-100000" algn="bl" rotWithShape="0"/>
                </a:effectLst>
                <a:latin typeface="Book Antiqua" pitchFamily="18" charset="0"/>
              </a:rPr>
              <a:t> </a:t>
            </a:r>
            <a:r>
              <a:rPr lang="it-IT" sz="1600" b="1" dirty="0" smtClean="0">
                <a:solidFill>
                  <a:srgbClr val="FF0000"/>
                </a:solidFill>
                <a:effectLst>
                  <a:reflection blurRad="6350" stA="60000" endA="900" endPos="58000" dir="5400000" sy="-100000" algn="bl" rotWithShape="0"/>
                </a:effectLst>
                <a:latin typeface="Book Antiqua" pitchFamily="18" charset="0"/>
              </a:rPr>
              <a:t>in volume de manifestari stiintifice:</a:t>
            </a:r>
            <a:endParaRPr lang="ro-RO" sz="1600" b="1" dirty="0" smtClean="0">
              <a:solidFill>
                <a:srgbClr val="FF0000"/>
              </a:solidFill>
              <a:effectLst>
                <a:reflection blurRad="6350" stA="60000" endA="900" endPos="58000" dir="5400000" sy="-100000" algn="bl" rotWithShape="0"/>
              </a:effectLst>
              <a:latin typeface="Book Antiqua" pitchFamily="18" charset="0"/>
            </a:endParaRPr>
          </a:p>
          <a:p>
            <a:pPr>
              <a:lnSpc>
                <a:spcPct val="150000"/>
              </a:lnSpc>
            </a:pPr>
            <a:endParaRPr lang="ro-RO" sz="1400" dirty="0" smtClean="0">
              <a:latin typeface="Book Antiqua" pitchFamily="18" charset="0"/>
            </a:endParaRPr>
          </a:p>
          <a:p>
            <a:pPr>
              <a:lnSpc>
                <a:spcPct val="150000"/>
              </a:lnSpc>
            </a:pPr>
            <a:r>
              <a:rPr lang="it-IT" sz="1400" b="1" dirty="0" smtClean="0">
                <a:latin typeface="Book Antiqua" pitchFamily="18" charset="0"/>
              </a:rPr>
              <a:t>    </a:t>
            </a:r>
            <a:r>
              <a:rPr lang="ro-RO" sz="1400" b="1" dirty="0" smtClean="0">
                <a:latin typeface="Book Antiqua" pitchFamily="18" charset="0"/>
              </a:rPr>
              <a:t>   </a:t>
            </a:r>
            <a:r>
              <a:rPr lang="en-GB" sz="1400" dirty="0" smtClean="0">
                <a:solidFill>
                  <a:srgbClr val="FF0000"/>
                </a:solidFill>
                <a:effectLst>
                  <a:reflection blurRad="6350" stA="55000" endA="50" endPos="85000" dir="5400000" sy="-100000" algn="bl" rotWithShape="0"/>
                </a:effectLst>
                <a:latin typeface="Book Antiqua" pitchFamily="18" charset="0"/>
              </a:rPr>
              <a:t>1.</a:t>
            </a:r>
            <a:r>
              <a:rPr lang="en-GB" sz="1400" dirty="0" smtClean="0">
                <a:effectLst>
                  <a:reflection blurRad="6350" stA="55000" endA="50" endPos="85000" dir="5400000" sy="-100000" algn="bl" rotWithShape="0"/>
                </a:effectLst>
                <a:latin typeface="Book Antiqua" pitchFamily="18" charset="0"/>
              </a:rPr>
              <a:t> </a:t>
            </a:r>
            <a:r>
              <a:rPr lang="en-GB" sz="1400" dirty="0" smtClean="0">
                <a:latin typeface="Book Antiqua" pitchFamily="18" charset="0"/>
              </a:rPr>
              <a:t>Study of dielectric behaviour of aromatic polyimide films</a:t>
            </a:r>
            <a:endParaRPr lang="ro-RO" sz="1400" dirty="0" smtClean="0">
              <a:latin typeface="Book Antiqua" pitchFamily="18" charset="0"/>
            </a:endParaRPr>
          </a:p>
          <a:p>
            <a:pPr>
              <a:lnSpc>
                <a:spcPct val="150000"/>
              </a:lnSpc>
            </a:pPr>
            <a:r>
              <a:rPr lang="en-GB" sz="1400" dirty="0" smtClean="0">
                <a:latin typeface="Book Antiqua" pitchFamily="18" charset="0"/>
              </a:rPr>
              <a:t>           </a:t>
            </a:r>
            <a:r>
              <a:rPr lang="it-IT" sz="1400" u="sng" dirty="0" smtClean="0">
                <a:latin typeface="Book Antiqua" pitchFamily="18" charset="0"/>
              </a:rPr>
              <a:t>Stefan Chisca</a:t>
            </a:r>
            <a:r>
              <a:rPr lang="it-IT" sz="1400" dirty="0" smtClean="0">
                <a:latin typeface="Book Antiqua" pitchFamily="18" charset="0"/>
              </a:rPr>
              <a:t>, Valentina Musteata, Ion Sava, Maria Bruma</a:t>
            </a:r>
            <a:endParaRPr lang="ro-RO" sz="1400" dirty="0" smtClean="0">
              <a:latin typeface="Book Antiqua" pitchFamily="18" charset="0"/>
            </a:endParaRPr>
          </a:p>
          <a:p>
            <a:pPr>
              <a:lnSpc>
                <a:spcPct val="150000"/>
              </a:lnSpc>
            </a:pPr>
            <a:r>
              <a:rPr lang="en-GB" sz="1400" dirty="0" smtClean="0">
                <a:latin typeface="Book Antiqua" pitchFamily="18" charset="0"/>
              </a:rPr>
              <a:t>           </a:t>
            </a:r>
            <a:r>
              <a:rPr lang="en-GB" sz="1400" b="1" dirty="0" smtClean="0">
                <a:latin typeface="Book Antiqua" pitchFamily="18" charset="0"/>
              </a:rPr>
              <a:t>Proceedings of "2010 International Semiconductor </a:t>
            </a:r>
            <a:r>
              <a:rPr lang="en-GB" sz="1400" b="1" dirty="0" smtClean="0">
                <a:latin typeface="Book Antiqua" pitchFamily="18" charset="0"/>
              </a:rPr>
              <a:t>Conference</a:t>
            </a:r>
            <a:r>
              <a:rPr lang="ro-RO" sz="1400" b="1" dirty="0" smtClean="0">
                <a:latin typeface="Book Antiqua" pitchFamily="18" charset="0"/>
              </a:rPr>
              <a:t>”</a:t>
            </a:r>
            <a:r>
              <a:rPr lang="ro-RO" sz="1400" dirty="0" smtClean="0">
                <a:latin typeface="Book Antiqua" pitchFamily="18" charset="0"/>
              </a:rPr>
              <a:t>,</a:t>
            </a:r>
            <a:r>
              <a:rPr lang="en-GB" sz="1400" dirty="0" smtClean="0">
                <a:latin typeface="Book Antiqua" pitchFamily="18" charset="0"/>
              </a:rPr>
              <a:t> </a:t>
            </a:r>
            <a:r>
              <a:rPr lang="en-GB" sz="1400" dirty="0" smtClean="0">
                <a:latin typeface="Book Antiqua" pitchFamily="18" charset="0"/>
              </a:rPr>
              <a:t>vol. 2. pp. 325-328</a:t>
            </a:r>
            <a:r>
              <a:rPr lang="ro-RO" sz="1400" dirty="0" smtClean="0">
                <a:latin typeface="Book Antiqua" pitchFamily="18" charset="0"/>
              </a:rPr>
              <a:t> </a:t>
            </a:r>
            <a:r>
              <a:rPr lang="en-GB" sz="1400" dirty="0" smtClean="0">
                <a:latin typeface="Book Antiqua" pitchFamily="18" charset="0"/>
              </a:rPr>
              <a:t>(2010). </a:t>
            </a:r>
            <a:endParaRPr lang="ro-RO" sz="1400" dirty="0" smtClean="0">
              <a:latin typeface="Book Antiqua" pitchFamily="18" charset="0"/>
            </a:endParaRPr>
          </a:p>
          <a:p>
            <a:pPr>
              <a:lnSpc>
                <a:spcPct val="150000"/>
              </a:lnSpc>
            </a:pPr>
            <a:r>
              <a:rPr lang="en-GB" sz="1400" dirty="0" smtClean="0">
                <a:latin typeface="Book Antiqua" pitchFamily="18" charset="0"/>
              </a:rPr>
              <a:t> </a:t>
            </a:r>
            <a:endParaRPr lang="ro-RO" sz="1400" dirty="0" smtClean="0">
              <a:latin typeface="Book Antiqua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1400" dirty="0" smtClean="0">
                <a:solidFill>
                  <a:srgbClr val="FF0000"/>
                </a:solidFill>
                <a:effectLst>
                  <a:reflection blurRad="6350" stA="55000" endA="50" endPos="85000" dir="5400000" sy="-100000" algn="bl" rotWithShape="0"/>
                </a:effectLst>
                <a:latin typeface="Book Antiqua" pitchFamily="18" charset="0"/>
              </a:rPr>
              <a:t>    </a:t>
            </a:r>
            <a:r>
              <a:rPr lang="ro-RO" sz="1400" dirty="0" smtClean="0">
                <a:solidFill>
                  <a:srgbClr val="FF0000"/>
                </a:solidFill>
                <a:effectLst>
                  <a:reflection blurRad="6350" stA="55000" endA="50" endPos="85000" dir="5400000" sy="-100000" algn="bl" rotWithShape="0"/>
                </a:effectLst>
                <a:latin typeface="Book Antiqua" pitchFamily="18" charset="0"/>
              </a:rPr>
              <a:t>   </a:t>
            </a:r>
            <a:r>
              <a:rPr lang="en-US" sz="1400" dirty="0" smtClean="0">
                <a:solidFill>
                  <a:srgbClr val="FF0000"/>
                </a:solidFill>
                <a:effectLst>
                  <a:reflection blurRad="6350" stA="55000" endA="50" endPos="85000" dir="5400000" sy="-100000" algn="bl" rotWithShape="0"/>
                </a:effectLst>
                <a:latin typeface="Book Antiqua" pitchFamily="18" charset="0"/>
              </a:rPr>
              <a:t>2.</a:t>
            </a:r>
            <a:r>
              <a:rPr lang="en-US" sz="1400" dirty="0" smtClean="0">
                <a:effectLst>
                  <a:reflection blurRad="6350" stA="55000" endA="50" endPos="85000" dir="5400000" sy="-100000" algn="bl" rotWithShape="0"/>
                </a:effectLst>
                <a:latin typeface="Book Antiqua" pitchFamily="18" charset="0"/>
              </a:rPr>
              <a:t> </a:t>
            </a:r>
            <a:r>
              <a:rPr lang="en-US" sz="1400" dirty="0" smtClean="0">
                <a:latin typeface="Book Antiqua" pitchFamily="18" charset="0"/>
              </a:rPr>
              <a:t>Dielectric properties of thin polyimide films</a:t>
            </a:r>
            <a:endParaRPr lang="ro-RO" sz="1400" dirty="0" smtClean="0">
              <a:latin typeface="Book Antiqua" pitchFamily="18" charset="0"/>
            </a:endParaRPr>
          </a:p>
          <a:p>
            <a:pPr>
              <a:lnSpc>
                <a:spcPct val="150000"/>
              </a:lnSpc>
            </a:pPr>
            <a:r>
              <a:rPr lang="en-GB" sz="1400" dirty="0" smtClean="0">
                <a:latin typeface="Book Antiqua" pitchFamily="18" charset="0"/>
              </a:rPr>
              <a:t>           </a:t>
            </a:r>
            <a:r>
              <a:rPr lang="pt-BR" sz="1400" u="sng" dirty="0" smtClean="0">
                <a:latin typeface="Book Antiqua" pitchFamily="18" charset="0"/>
              </a:rPr>
              <a:t>Radu-Dan Rusu</a:t>
            </a:r>
            <a:r>
              <a:rPr lang="pt-BR" sz="1400" dirty="0" smtClean="0">
                <a:latin typeface="Book Antiqua" pitchFamily="18" charset="0"/>
              </a:rPr>
              <a:t>, </a:t>
            </a:r>
            <a:r>
              <a:rPr lang="pt-BR" sz="1400" u="sng" dirty="0" smtClean="0">
                <a:latin typeface="Book Antiqua" pitchFamily="18" charset="0"/>
              </a:rPr>
              <a:t>Mariana-Dana Damaceanu</a:t>
            </a:r>
            <a:r>
              <a:rPr lang="pt-BR" sz="1400" dirty="0" smtClean="0">
                <a:latin typeface="Book Antiqua" pitchFamily="18" charset="0"/>
              </a:rPr>
              <a:t>, Maria Bruma, Alexandru Muller</a:t>
            </a:r>
            <a:endParaRPr lang="ro-RO" sz="1400" dirty="0" smtClean="0">
              <a:latin typeface="Book Antiqua" pitchFamily="18" charset="0"/>
            </a:endParaRPr>
          </a:p>
          <a:p>
            <a:pPr>
              <a:lnSpc>
                <a:spcPct val="150000"/>
              </a:lnSpc>
            </a:pPr>
            <a:r>
              <a:rPr lang="en-GB" sz="1400" b="1" dirty="0" smtClean="0">
                <a:latin typeface="Book Antiqua" pitchFamily="18" charset="0"/>
              </a:rPr>
              <a:t>           Proceedings of "2010 International Semiconductor </a:t>
            </a:r>
            <a:r>
              <a:rPr lang="en-GB" sz="1400" b="1" dirty="0" smtClean="0">
                <a:latin typeface="Book Antiqua" pitchFamily="18" charset="0"/>
              </a:rPr>
              <a:t>Conference</a:t>
            </a:r>
            <a:r>
              <a:rPr lang="ro-RO" sz="1400" b="1" dirty="0" smtClean="0">
                <a:latin typeface="Book Antiqua" pitchFamily="18" charset="0"/>
              </a:rPr>
              <a:t>”</a:t>
            </a:r>
            <a:r>
              <a:rPr lang="en-GB" sz="1400" dirty="0" smtClean="0">
                <a:latin typeface="Book Antiqua" pitchFamily="18" charset="0"/>
              </a:rPr>
              <a:t>, </a:t>
            </a:r>
            <a:r>
              <a:rPr lang="en-GB" sz="1400" dirty="0" smtClean="0">
                <a:latin typeface="Book Antiqua" pitchFamily="18" charset="0"/>
              </a:rPr>
              <a:t>vol. 2. pp. 363-366</a:t>
            </a:r>
            <a:r>
              <a:rPr lang="ro-RO" sz="1400" dirty="0" smtClean="0">
                <a:latin typeface="Book Antiqua" pitchFamily="18" charset="0"/>
              </a:rPr>
              <a:t> </a:t>
            </a:r>
            <a:r>
              <a:rPr lang="it-IT" sz="1400" dirty="0" smtClean="0">
                <a:latin typeface="Book Antiqua" pitchFamily="18" charset="0"/>
              </a:rPr>
              <a:t>(2010). </a:t>
            </a:r>
            <a:endParaRPr lang="ro-RO" sz="1400" dirty="0">
              <a:latin typeface="Book Antiqua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438400" y="609600"/>
            <a:ext cx="4343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buClr>
                <a:srgbClr val="FF0000"/>
              </a:buClr>
              <a:buSzPct val="100000"/>
            </a:pPr>
            <a:r>
              <a:rPr lang="ro-RO" sz="2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50000" endA="300" endPos="50000" dist="29997" dir="5400000" sy="-100000" algn="bl" rotWithShape="0"/>
                </a:effectLst>
                <a:latin typeface="Book Antiqua" pitchFamily="18" charset="0"/>
              </a:rPr>
              <a:t>ETAPA 1.  august - decembrie 2010</a:t>
            </a:r>
            <a:endParaRPr lang="en-US" sz="2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6350" stA="50000" endA="300" endPos="50000" dist="29997" dir="5400000" sy="-100000" algn="bl" rotWithShape="0"/>
              </a:effectLst>
              <a:latin typeface="Book Antiqua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438400" y="609600"/>
            <a:ext cx="4343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buClr>
                <a:srgbClr val="FF0000"/>
              </a:buClr>
              <a:buSzPct val="100000"/>
            </a:pPr>
            <a:r>
              <a:rPr lang="ro-RO" sz="2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50000" endA="300" endPos="50000" dist="29997" dir="5400000" sy="-100000" algn="bl" rotWithShape="0"/>
                </a:effectLst>
                <a:latin typeface="Book Antiqua" pitchFamily="18" charset="0"/>
              </a:rPr>
              <a:t>ETAPA 1.  august - decembrie 2010</a:t>
            </a:r>
            <a:endParaRPr lang="en-US" sz="2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6350" stA="50000" endA="300" endPos="50000" dist="29997" dir="5400000" sy="-100000" algn="bl" rotWithShape="0"/>
              </a:effectLst>
              <a:latin typeface="Book Antiqua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838200" y="1371600"/>
            <a:ext cx="8305800" cy="57092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  <a:buFont typeface="Wingdings" pitchFamily="2" charset="2"/>
              <a:buChar char="q"/>
            </a:pPr>
            <a:r>
              <a:rPr lang="it-IT" sz="1600" b="1" dirty="0" smtClean="0">
                <a:solidFill>
                  <a:srgbClr val="FF0000"/>
                </a:solidFill>
                <a:latin typeface="Book Antiqua" pitchFamily="18" charset="0"/>
              </a:rPr>
              <a:t> </a:t>
            </a:r>
            <a:r>
              <a:rPr lang="it-IT" sz="1600" b="1" dirty="0" smtClean="0">
                <a:solidFill>
                  <a:srgbClr val="FF0000"/>
                </a:solidFill>
                <a:effectLst>
                  <a:reflection blurRad="6350" stA="60000" endA="900" endPos="58000" dir="5400000" sy="-100000" algn="bl" rotWithShape="0"/>
                </a:effectLst>
                <a:latin typeface="Book Antiqua" pitchFamily="18" charset="0"/>
              </a:rPr>
              <a:t>Lucrari prezentate la manifestari stiintifice:</a:t>
            </a:r>
          </a:p>
          <a:p>
            <a:pPr algn="just">
              <a:buFont typeface="Wingdings" pitchFamily="2" charset="2"/>
              <a:buChar char="q"/>
            </a:pPr>
            <a:endParaRPr lang="en-US" sz="1200" dirty="0" smtClean="0">
              <a:solidFill>
                <a:srgbClr val="FF0000"/>
              </a:solidFill>
              <a:latin typeface="Book Antiqua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en-GB" sz="1400" dirty="0" smtClean="0">
                <a:effectLst>
                  <a:reflection blurRad="6350" stA="55000" endA="50" endPos="85000" dir="5400000" sy="-100000" algn="bl" rotWithShape="0"/>
                </a:effectLst>
                <a:latin typeface="Book Antiqua" pitchFamily="18" charset="0"/>
              </a:rPr>
              <a:t>       </a:t>
            </a:r>
            <a:r>
              <a:rPr lang="ro-RO" sz="1400" dirty="0" smtClean="0">
                <a:solidFill>
                  <a:srgbClr val="FF0000"/>
                </a:solidFill>
                <a:effectLst>
                  <a:reflection blurRad="6350" stA="55000" endA="50" endPos="85000" dir="5400000" sy="-100000" algn="bl" rotWithShape="0"/>
                </a:effectLst>
                <a:latin typeface="Book Antiqua" pitchFamily="18" charset="0"/>
              </a:rPr>
              <a:t>1</a:t>
            </a:r>
            <a:r>
              <a:rPr lang="ro-RO" sz="1400" dirty="0" smtClean="0">
                <a:solidFill>
                  <a:srgbClr val="FF0000"/>
                </a:solidFill>
                <a:effectLst>
                  <a:reflection blurRad="6350" stA="55000" endA="50" endPos="85000" dir="5400000" sy="-100000" algn="bl" rotWithShape="0"/>
                </a:effectLst>
                <a:latin typeface="Book Antiqua" pitchFamily="18" charset="0"/>
              </a:rPr>
              <a:t>. </a:t>
            </a:r>
            <a:r>
              <a:rPr lang="ro-RO" sz="1400" dirty="0" smtClean="0">
                <a:latin typeface="Book Antiqua" pitchFamily="18" charset="0"/>
              </a:rPr>
              <a:t>Study </a:t>
            </a:r>
            <a:r>
              <a:rPr lang="ro-RO" sz="1400" dirty="0" smtClean="0">
                <a:latin typeface="Book Antiqua" pitchFamily="18" charset="0"/>
              </a:rPr>
              <a:t>of thin films made from aromatic polymers containing six-member imide rings</a:t>
            </a:r>
            <a:r>
              <a:rPr lang="en-US" sz="1400" dirty="0" smtClean="0">
                <a:latin typeface="Book Antiqua" pitchFamily="18" charset="0"/>
              </a:rPr>
              <a:t> </a:t>
            </a:r>
            <a:r>
              <a:rPr lang="ro-RO" sz="1400" dirty="0" smtClean="0">
                <a:latin typeface="Book Antiqua" pitchFamily="18" charset="0"/>
              </a:rPr>
              <a:t>(poster)</a:t>
            </a:r>
            <a:endParaRPr lang="en-US" sz="1400" dirty="0" smtClean="0">
              <a:latin typeface="Book Antiqua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ro-RO" sz="1400" i="1" dirty="0" smtClean="0">
                <a:latin typeface="Book Antiqua" pitchFamily="18" charset="0"/>
              </a:rPr>
              <a:t>           </a:t>
            </a:r>
            <a:r>
              <a:rPr lang="ro-RO" sz="1400" dirty="0" smtClean="0">
                <a:latin typeface="Book Antiqua" pitchFamily="18" charset="0"/>
              </a:rPr>
              <a:t>Maria Bruma,</a:t>
            </a:r>
            <a:r>
              <a:rPr lang="ro-RO" sz="1400" i="1" dirty="0" smtClean="0">
                <a:latin typeface="Book Antiqua" pitchFamily="18" charset="0"/>
              </a:rPr>
              <a:t> </a:t>
            </a:r>
            <a:r>
              <a:rPr lang="ro-RO" sz="1400" u="sng" dirty="0" smtClean="0">
                <a:latin typeface="Book Antiqua" pitchFamily="18" charset="0"/>
              </a:rPr>
              <a:t>Mariana-Dana Damaceanu</a:t>
            </a:r>
            <a:r>
              <a:rPr lang="ro-RO" sz="1400" dirty="0" smtClean="0">
                <a:latin typeface="Book Antiqua" pitchFamily="18" charset="0"/>
              </a:rPr>
              <a:t>, </a:t>
            </a:r>
            <a:r>
              <a:rPr lang="ro-RO" sz="1400" u="sng" dirty="0" smtClean="0">
                <a:latin typeface="Book Antiqua" pitchFamily="18" charset="0"/>
              </a:rPr>
              <a:t>Radu-Dan Rusu</a:t>
            </a:r>
            <a:r>
              <a:rPr lang="ro-RO" sz="1400" i="1" dirty="0" smtClean="0">
                <a:latin typeface="Book Antiqua" pitchFamily="18" charset="0"/>
              </a:rPr>
              <a:t> </a:t>
            </a:r>
            <a:endParaRPr lang="en-US" sz="1400" dirty="0" smtClean="0">
              <a:latin typeface="Book Antiqua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ro-RO" sz="1400" i="1" dirty="0" smtClean="0">
                <a:latin typeface="Book Antiqua" pitchFamily="18" charset="0"/>
              </a:rPr>
              <a:t>           </a:t>
            </a:r>
            <a:r>
              <a:rPr lang="ro-RO" sz="1400" b="1" dirty="0" smtClean="0">
                <a:latin typeface="Book Antiqua" pitchFamily="18" charset="0"/>
              </a:rPr>
              <a:t>Polycondensation 2010 Meeting</a:t>
            </a:r>
            <a:r>
              <a:rPr lang="ro-RO" sz="1400" i="1" dirty="0" smtClean="0">
                <a:latin typeface="Book Antiqua" pitchFamily="18" charset="0"/>
              </a:rPr>
              <a:t>, </a:t>
            </a:r>
            <a:r>
              <a:rPr lang="ro-RO" sz="1400" dirty="0" smtClean="0">
                <a:latin typeface="Book Antiqua" pitchFamily="18" charset="0"/>
              </a:rPr>
              <a:t>Rolduc Abbey, The Netherlands, 5-8 September 2010, </a:t>
            </a:r>
            <a:endParaRPr lang="en-US" sz="1400" dirty="0" smtClean="0">
              <a:latin typeface="Book Antiqua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ro-RO" sz="1400" dirty="0" smtClean="0">
                <a:latin typeface="Book Antiqua" pitchFamily="18" charset="0"/>
              </a:rPr>
              <a:t>           Program p. 7, P1, Book of abstract p. 103-104.</a:t>
            </a:r>
            <a:endParaRPr lang="en-US" sz="1400" dirty="0" smtClean="0">
              <a:latin typeface="Book Antiqua" pitchFamily="18" charset="0"/>
            </a:endParaRPr>
          </a:p>
          <a:p>
            <a:pPr algn="just"/>
            <a:r>
              <a:rPr lang="ro-RO" sz="1400" dirty="0" smtClean="0">
                <a:latin typeface="Book Antiqua" pitchFamily="18" charset="0"/>
              </a:rPr>
              <a:t>   </a:t>
            </a:r>
            <a:r>
              <a:rPr lang="en-US" sz="1400" dirty="0" smtClean="0">
                <a:latin typeface="Book Antiqua" pitchFamily="18" charset="0"/>
              </a:rPr>
              <a:t> </a:t>
            </a:r>
          </a:p>
          <a:p>
            <a:pPr algn="just">
              <a:lnSpc>
                <a:spcPct val="150000"/>
              </a:lnSpc>
            </a:pPr>
            <a:r>
              <a:rPr lang="en-US" sz="1400" dirty="0" smtClean="0">
                <a:solidFill>
                  <a:srgbClr val="FF0000"/>
                </a:solidFill>
                <a:latin typeface="Book Antiqua" pitchFamily="18" charset="0"/>
              </a:rPr>
              <a:t>       </a:t>
            </a:r>
            <a:r>
              <a:rPr lang="ro-RO" sz="1400" dirty="0" smtClean="0">
                <a:solidFill>
                  <a:srgbClr val="FF0000"/>
                </a:solidFill>
                <a:effectLst>
                  <a:reflection blurRad="6350" stA="55000" endA="50" endPos="85000" dir="5400000" sy="-100000" algn="bl" rotWithShape="0"/>
                </a:effectLst>
                <a:latin typeface="Book Antiqua" pitchFamily="18" charset="0"/>
              </a:rPr>
              <a:t>2.</a:t>
            </a:r>
            <a:r>
              <a:rPr lang="ro-RO" sz="1400" dirty="0" smtClean="0">
                <a:effectLst>
                  <a:reflection blurRad="6350" stA="55000" endA="50" endPos="85000" dir="5400000" sy="-100000" algn="bl" rotWithShape="0"/>
                </a:effectLst>
                <a:latin typeface="Book Antiqua" pitchFamily="18" charset="0"/>
              </a:rPr>
              <a:t> </a:t>
            </a:r>
            <a:r>
              <a:rPr lang="ro-RO" sz="1400" dirty="0" smtClean="0">
                <a:latin typeface="Book Antiqua" pitchFamily="18" charset="0"/>
              </a:rPr>
              <a:t>Poli(perilen-imide) heterociclice: sinteza si caracterizare (poster)</a:t>
            </a:r>
            <a:endParaRPr lang="en-US" sz="1400" dirty="0" smtClean="0">
              <a:latin typeface="Book Antiqua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ro-RO" sz="1400" dirty="0" smtClean="0">
                <a:latin typeface="Book Antiqua" pitchFamily="18" charset="0"/>
              </a:rPr>
              <a:t>           </a:t>
            </a:r>
            <a:r>
              <a:rPr lang="ro-RO" sz="1400" u="sng" dirty="0" smtClean="0">
                <a:latin typeface="Book Antiqua" pitchFamily="18" charset="0"/>
              </a:rPr>
              <a:t>Radu-Dan Rusu</a:t>
            </a:r>
            <a:r>
              <a:rPr lang="ro-RO" sz="1400" dirty="0" smtClean="0">
                <a:latin typeface="Book Antiqua" pitchFamily="18" charset="0"/>
              </a:rPr>
              <a:t>, </a:t>
            </a:r>
            <a:r>
              <a:rPr lang="ro-RO" sz="1400" u="sng" dirty="0" smtClean="0">
                <a:latin typeface="Book Antiqua" pitchFamily="18" charset="0"/>
              </a:rPr>
              <a:t>Mariana-Dana Damaceanu</a:t>
            </a:r>
            <a:r>
              <a:rPr lang="ro-RO" sz="1400" dirty="0" smtClean="0">
                <a:latin typeface="Book Antiqua" pitchFamily="18" charset="0"/>
              </a:rPr>
              <a:t>, Maria Bruma</a:t>
            </a:r>
            <a:endParaRPr lang="en-US" sz="1400" dirty="0" smtClean="0">
              <a:latin typeface="Book Antiqua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ro-RO" sz="1400" dirty="0" smtClean="0">
                <a:latin typeface="Book Antiqua" pitchFamily="18" charset="0"/>
              </a:rPr>
              <a:t>           </a:t>
            </a:r>
            <a:r>
              <a:rPr lang="ro-RO" sz="1400" b="1" dirty="0" smtClean="0">
                <a:latin typeface="Book Antiqua" pitchFamily="18" charset="0"/>
              </a:rPr>
              <a:t>A XXXI-A Conferinta Nationala de Chimie</a:t>
            </a:r>
            <a:r>
              <a:rPr lang="ro-RO" sz="1400" dirty="0" smtClean="0">
                <a:latin typeface="Book Antiqua" pitchFamily="18" charset="0"/>
              </a:rPr>
              <a:t>, 6-8 octombrie 2010, Ramnicu Valcea, </a:t>
            </a:r>
            <a:endParaRPr lang="en-US" sz="1400" dirty="0" smtClean="0">
              <a:latin typeface="Book Antiqua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ro-RO" sz="1400" dirty="0" smtClean="0">
                <a:latin typeface="Book Antiqua" pitchFamily="18" charset="0"/>
              </a:rPr>
              <a:t>           Romania, program p. 55, P.S.III.-20, Cartea de rezumate p. 159.</a:t>
            </a:r>
            <a:endParaRPr lang="en-US" sz="1400" dirty="0" smtClean="0">
              <a:latin typeface="Book Antiqua" pitchFamily="18" charset="0"/>
            </a:endParaRPr>
          </a:p>
          <a:p>
            <a:pPr algn="just"/>
            <a:r>
              <a:rPr lang="ro-RO" sz="1400" dirty="0" smtClean="0">
                <a:latin typeface="Book Antiqua" pitchFamily="18" charset="0"/>
              </a:rPr>
              <a:t>     </a:t>
            </a:r>
            <a:endParaRPr lang="en-US" sz="1400" dirty="0" smtClean="0">
              <a:latin typeface="Book Antiqua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ro-RO" sz="1400" dirty="0" smtClean="0">
                <a:solidFill>
                  <a:srgbClr val="FF0000"/>
                </a:solidFill>
                <a:effectLst>
                  <a:reflection blurRad="6350" stA="55000" endA="50" endPos="85000" dir="5400000" sy="-100000" algn="bl" rotWithShape="0"/>
                </a:effectLst>
                <a:latin typeface="Book Antiqua" pitchFamily="18" charset="0"/>
              </a:rPr>
              <a:t>    </a:t>
            </a:r>
            <a:r>
              <a:rPr lang="en-US" sz="1400" dirty="0" smtClean="0">
                <a:solidFill>
                  <a:srgbClr val="FF0000"/>
                </a:solidFill>
                <a:effectLst>
                  <a:reflection blurRad="6350" stA="55000" endA="50" endPos="85000" dir="5400000" sy="-100000" algn="bl" rotWithShape="0"/>
                </a:effectLst>
                <a:latin typeface="Book Antiqua" pitchFamily="18" charset="0"/>
              </a:rPr>
              <a:t>   </a:t>
            </a:r>
            <a:r>
              <a:rPr lang="ro-RO" sz="1400" dirty="0" smtClean="0">
                <a:solidFill>
                  <a:srgbClr val="FF0000"/>
                </a:solidFill>
                <a:effectLst>
                  <a:reflection blurRad="6350" stA="55000" endA="50" endPos="85000" dir="5400000" sy="-100000" algn="bl" rotWithShape="0"/>
                </a:effectLst>
                <a:latin typeface="Book Antiqua" pitchFamily="18" charset="0"/>
              </a:rPr>
              <a:t>3. </a:t>
            </a:r>
            <a:r>
              <a:rPr lang="ro-RO" sz="1400" dirty="0" smtClean="0">
                <a:solidFill>
                  <a:srgbClr val="FF0000"/>
                </a:solidFill>
                <a:effectLst>
                  <a:reflection blurRad="6350" stA="55000" endA="50" endPos="85000" dir="5400000" sy="-100000" algn="bl" rotWithShape="0"/>
                </a:effectLst>
                <a:latin typeface="Book Antiqua" pitchFamily="18" charset="0"/>
              </a:rPr>
              <a:t> </a:t>
            </a:r>
            <a:r>
              <a:rPr lang="ro-RO" sz="1400" dirty="0" smtClean="0">
                <a:latin typeface="Book Antiqua" pitchFamily="18" charset="0"/>
              </a:rPr>
              <a:t>Efectul </a:t>
            </a:r>
            <a:r>
              <a:rPr lang="ro-RO" sz="1400" dirty="0" smtClean="0">
                <a:latin typeface="Book Antiqua" pitchFamily="18" charset="0"/>
              </a:rPr>
              <a:t>tratamentului termic asupra proprietatilor filmelor de poliimida (poster)</a:t>
            </a:r>
            <a:endParaRPr lang="en-US" sz="1400" dirty="0" smtClean="0">
              <a:latin typeface="Book Antiqua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ro-RO" sz="1400" dirty="0" smtClean="0">
                <a:latin typeface="Book Antiqua" pitchFamily="18" charset="0"/>
              </a:rPr>
              <a:t>            </a:t>
            </a:r>
            <a:r>
              <a:rPr lang="ro-RO" sz="1400" u="sng" dirty="0" smtClean="0">
                <a:latin typeface="Book Antiqua" pitchFamily="18" charset="0"/>
              </a:rPr>
              <a:t>Stefan Chisca</a:t>
            </a:r>
            <a:r>
              <a:rPr lang="ro-RO" sz="1400" dirty="0" smtClean="0">
                <a:latin typeface="Book Antiqua" pitchFamily="18" charset="0"/>
              </a:rPr>
              <a:t>, Ion Sava, Maria Bruma</a:t>
            </a:r>
            <a:endParaRPr lang="en-US" sz="1400" dirty="0" smtClean="0">
              <a:latin typeface="Book Antiqua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ro-RO" sz="1400" dirty="0" smtClean="0">
                <a:latin typeface="Book Antiqua" pitchFamily="18" charset="0"/>
              </a:rPr>
              <a:t>            </a:t>
            </a:r>
            <a:r>
              <a:rPr lang="ro-RO" sz="1400" b="1" dirty="0" smtClean="0">
                <a:latin typeface="Book Antiqua" pitchFamily="18" charset="0"/>
              </a:rPr>
              <a:t>A XXXI-A Conferinta Nationala de Chimie</a:t>
            </a:r>
            <a:r>
              <a:rPr lang="ro-RO" sz="1400" dirty="0" smtClean="0">
                <a:latin typeface="Book Antiqua" pitchFamily="18" charset="0"/>
              </a:rPr>
              <a:t>, 6-8 octombrie 2010, Ramnicu Valcea, </a:t>
            </a:r>
            <a:endParaRPr lang="en-US" sz="1400" dirty="0" smtClean="0">
              <a:latin typeface="Book Antiqua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ro-RO" sz="1400" dirty="0" smtClean="0">
                <a:latin typeface="Book Antiqua" pitchFamily="18" charset="0"/>
              </a:rPr>
              <a:t>            Romania, program p. 56, P.S.III.-23, Cartea de rezumate p. 162.</a:t>
            </a:r>
            <a:endParaRPr lang="en-US" sz="1400" dirty="0" smtClean="0">
              <a:latin typeface="Book Antiqua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ro-RO" sz="1400" dirty="0" smtClean="0">
                <a:latin typeface="Book Antiqua" pitchFamily="18" charset="0"/>
              </a:rPr>
              <a:t> </a:t>
            </a:r>
            <a:endParaRPr lang="en-US" sz="1400" dirty="0" smtClean="0">
              <a:latin typeface="Book Antiqua" pitchFamily="18" charset="0"/>
            </a:endParaRPr>
          </a:p>
          <a:p>
            <a:pPr algn="just">
              <a:lnSpc>
                <a:spcPct val="150000"/>
              </a:lnSpc>
            </a:pPr>
            <a:endParaRPr lang="ro-RO" sz="1400" dirty="0" smtClean="0">
              <a:latin typeface="Book Antiqua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438400" y="609600"/>
            <a:ext cx="4343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buClr>
                <a:srgbClr val="FF0000"/>
              </a:buClr>
              <a:buSzPct val="100000"/>
            </a:pPr>
            <a:r>
              <a:rPr lang="ro-RO" sz="2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50000" endA="300" endPos="50000" dist="29997" dir="5400000" sy="-100000" algn="bl" rotWithShape="0"/>
                </a:effectLst>
                <a:latin typeface="Book Antiqua" pitchFamily="18" charset="0"/>
              </a:rPr>
              <a:t>ETAPA 1.  august - decembrie 2010</a:t>
            </a:r>
            <a:endParaRPr lang="en-US" sz="2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6350" stA="50000" endA="300" endPos="50000" dist="29997" dir="5400000" sy="-100000" algn="bl" rotWithShape="0"/>
              </a:effectLst>
              <a:latin typeface="Book Antiqua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62000" y="1295400"/>
            <a:ext cx="7848600" cy="53707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  <a:buFont typeface="Wingdings" pitchFamily="2" charset="2"/>
              <a:buChar char="q"/>
            </a:pPr>
            <a:r>
              <a:rPr lang="it-IT" sz="1600" b="1" dirty="0" smtClean="0">
                <a:solidFill>
                  <a:srgbClr val="FF0000"/>
                </a:solidFill>
                <a:latin typeface="Book Antiqua" pitchFamily="18" charset="0"/>
              </a:rPr>
              <a:t> </a:t>
            </a:r>
            <a:r>
              <a:rPr lang="it-IT" sz="1600" b="1" dirty="0" smtClean="0">
                <a:solidFill>
                  <a:srgbClr val="FF0000"/>
                </a:solidFill>
                <a:effectLst>
                  <a:reflection blurRad="6350" stA="60000" endA="900" endPos="58000" dir="5400000" sy="-100000" algn="bl" rotWithShape="0"/>
                </a:effectLst>
                <a:latin typeface="Book Antiqua" pitchFamily="18" charset="0"/>
              </a:rPr>
              <a:t>Lucrari prezentate la manifestari stiintifice:</a:t>
            </a:r>
          </a:p>
          <a:p>
            <a:pPr lvl="1" algn="just">
              <a:buFont typeface="Wingdings" pitchFamily="2" charset="2"/>
              <a:buChar char="q"/>
            </a:pPr>
            <a:endParaRPr lang="en-US" sz="1100" dirty="0" smtClean="0">
              <a:solidFill>
                <a:srgbClr val="FF0000"/>
              </a:solidFill>
              <a:effectLst>
                <a:reflection blurRad="6350" stA="60000" endA="900" endPos="58000" dir="5400000" sy="-100000" algn="bl" rotWithShape="0"/>
              </a:effectLst>
              <a:latin typeface="Book Antiqua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en-US" sz="1400" dirty="0" smtClean="0">
                <a:latin typeface="Book Antiqua" pitchFamily="18" charset="0"/>
              </a:rPr>
              <a:t>          </a:t>
            </a:r>
            <a:r>
              <a:rPr lang="ro-RO" sz="1400" dirty="0" smtClean="0">
                <a:solidFill>
                  <a:srgbClr val="FF0000"/>
                </a:solidFill>
                <a:effectLst>
                  <a:reflection blurRad="6350" stA="55000" endA="50" endPos="85000" dir="5400000" sy="-100000" algn="bl" rotWithShape="0"/>
                </a:effectLst>
                <a:latin typeface="Book Antiqua" pitchFamily="18" charset="0"/>
              </a:rPr>
              <a:t>4. </a:t>
            </a:r>
            <a:r>
              <a:rPr lang="ro-RO" sz="1400" dirty="0" smtClean="0">
                <a:latin typeface="Book Antiqua" pitchFamily="18" charset="0"/>
              </a:rPr>
              <a:t>Studiul proprietatilor dielectrice si a mobilitatii moleculare prin spectroscopie dielectrica </a:t>
            </a:r>
            <a:endParaRPr lang="en-US" sz="1400" dirty="0" smtClean="0">
              <a:latin typeface="Book Antiqua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ro-RO" sz="1400" dirty="0" smtClean="0">
                <a:latin typeface="Book Antiqua" pitchFamily="18" charset="0"/>
              </a:rPr>
              <a:t>           </a:t>
            </a:r>
            <a:r>
              <a:rPr lang="en-US" sz="1400" dirty="0" smtClean="0">
                <a:latin typeface="Book Antiqua" pitchFamily="18" charset="0"/>
              </a:rPr>
              <a:t> </a:t>
            </a:r>
            <a:r>
              <a:rPr lang="ro-RO" sz="1400" dirty="0" smtClean="0">
                <a:latin typeface="Book Antiqua" pitchFamily="18" charset="0"/>
              </a:rPr>
              <a:t>  a unor filme de poliimida (poster)</a:t>
            </a:r>
            <a:endParaRPr lang="en-US" sz="1400" dirty="0" smtClean="0">
              <a:latin typeface="Book Antiqua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ro-RO" sz="1400" dirty="0" smtClean="0">
                <a:latin typeface="Book Antiqua" pitchFamily="18" charset="0"/>
              </a:rPr>
              <a:t>           </a:t>
            </a:r>
            <a:r>
              <a:rPr lang="en-US" sz="1400" dirty="0" smtClean="0">
                <a:latin typeface="Book Antiqua" pitchFamily="18" charset="0"/>
              </a:rPr>
              <a:t> </a:t>
            </a:r>
            <a:r>
              <a:rPr lang="ro-RO" sz="1400" dirty="0" smtClean="0">
                <a:latin typeface="Book Antiqua" pitchFamily="18" charset="0"/>
              </a:rPr>
              <a:t>  Valentina Elena Musteata, </a:t>
            </a:r>
            <a:r>
              <a:rPr lang="ro-RO" sz="1400" u="sng" dirty="0" smtClean="0">
                <a:latin typeface="Book Antiqua" pitchFamily="18" charset="0"/>
              </a:rPr>
              <a:t>Stefan Ch</a:t>
            </a:r>
            <a:r>
              <a:rPr lang="en-US" sz="1400" u="sng" dirty="0" smtClean="0">
                <a:latin typeface="Book Antiqua" pitchFamily="18" charset="0"/>
              </a:rPr>
              <a:t>i</a:t>
            </a:r>
            <a:r>
              <a:rPr lang="ro-RO" sz="1400" u="sng" dirty="0" smtClean="0">
                <a:latin typeface="Book Antiqua" pitchFamily="18" charset="0"/>
              </a:rPr>
              <a:t>sca</a:t>
            </a:r>
            <a:r>
              <a:rPr lang="ro-RO" sz="1400" dirty="0" smtClean="0">
                <a:latin typeface="Book Antiqua" pitchFamily="18" charset="0"/>
              </a:rPr>
              <a:t>, Ion Sava, Virgil Barboiu</a:t>
            </a:r>
            <a:endParaRPr lang="en-US" sz="1400" dirty="0" smtClean="0">
              <a:latin typeface="Book Antiqua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ro-RO" sz="1400" b="1" dirty="0" smtClean="0">
                <a:latin typeface="Book Antiqua" pitchFamily="18" charset="0"/>
              </a:rPr>
              <a:t>           </a:t>
            </a:r>
            <a:r>
              <a:rPr lang="en-US" sz="1400" b="1" dirty="0" smtClean="0">
                <a:latin typeface="Book Antiqua" pitchFamily="18" charset="0"/>
              </a:rPr>
              <a:t> </a:t>
            </a:r>
            <a:r>
              <a:rPr lang="ro-RO" sz="1400" b="1" dirty="0" smtClean="0">
                <a:latin typeface="Book Antiqua" pitchFamily="18" charset="0"/>
              </a:rPr>
              <a:t>  A XXXI-A Conferinta Nationala de Chimie</a:t>
            </a:r>
            <a:r>
              <a:rPr lang="ro-RO" sz="1400" dirty="0" smtClean="0">
                <a:latin typeface="Book Antiqua" pitchFamily="18" charset="0"/>
              </a:rPr>
              <a:t>, 6-8 octombrie 2010, Ramnicu Valcea, </a:t>
            </a:r>
            <a:endParaRPr lang="en-US" sz="1400" dirty="0" smtClean="0">
              <a:latin typeface="Book Antiqua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ro-RO" sz="1400" dirty="0" smtClean="0">
                <a:latin typeface="Book Antiqua" pitchFamily="18" charset="0"/>
              </a:rPr>
              <a:t>             </a:t>
            </a:r>
            <a:r>
              <a:rPr lang="en-US" sz="1400" dirty="0" smtClean="0">
                <a:latin typeface="Book Antiqua" pitchFamily="18" charset="0"/>
              </a:rPr>
              <a:t> </a:t>
            </a:r>
            <a:r>
              <a:rPr lang="ro-RO" sz="1400" dirty="0" smtClean="0">
                <a:latin typeface="Book Antiqua" pitchFamily="18" charset="0"/>
              </a:rPr>
              <a:t>Romania, program p. 56, P.S.III.-24, Cartea de rezumate p. 163.</a:t>
            </a:r>
            <a:endParaRPr lang="en-US" sz="1400" dirty="0" smtClean="0">
              <a:latin typeface="Book Antiqua" pitchFamily="18" charset="0"/>
            </a:endParaRPr>
          </a:p>
          <a:p>
            <a:pPr algn="just"/>
            <a:r>
              <a:rPr lang="ro-RO" sz="1100" dirty="0" smtClean="0">
                <a:latin typeface="Book Antiqua" pitchFamily="18" charset="0"/>
              </a:rPr>
              <a:t> </a:t>
            </a:r>
            <a:endParaRPr lang="en-US" sz="1100" dirty="0" smtClean="0">
              <a:latin typeface="Book Antiqua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ro-RO" sz="1400" dirty="0" smtClean="0">
                <a:latin typeface="Book Antiqua" pitchFamily="18" charset="0"/>
              </a:rPr>
              <a:t>      </a:t>
            </a:r>
            <a:r>
              <a:rPr lang="en-US" sz="1400" dirty="0" smtClean="0">
                <a:latin typeface="Book Antiqua" pitchFamily="18" charset="0"/>
              </a:rPr>
              <a:t>    </a:t>
            </a:r>
            <a:r>
              <a:rPr lang="ro-RO" sz="1400" dirty="0" smtClean="0">
                <a:solidFill>
                  <a:srgbClr val="FF0000"/>
                </a:solidFill>
                <a:effectLst>
                  <a:reflection blurRad="6350" stA="55000" endA="50" endPos="85000" dir="5400000" sy="-100000" algn="bl" rotWithShape="0"/>
                </a:effectLst>
                <a:latin typeface="Book Antiqua" pitchFamily="18" charset="0"/>
              </a:rPr>
              <a:t>5.</a:t>
            </a:r>
            <a:r>
              <a:rPr lang="en-GB" sz="1400" b="1" dirty="0" smtClean="0">
                <a:solidFill>
                  <a:srgbClr val="FF0000"/>
                </a:solidFill>
                <a:effectLst>
                  <a:reflection blurRad="6350" stA="55000" endA="50" endPos="85000" dir="5400000" sy="-100000" algn="bl" rotWithShape="0"/>
                </a:effectLst>
                <a:latin typeface="Book Antiqua" pitchFamily="18" charset="0"/>
              </a:rPr>
              <a:t> </a:t>
            </a:r>
            <a:r>
              <a:rPr lang="en-GB" sz="1400" dirty="0" smtClean="0">
                <a:latin typeface="Book Antiqua" pitchFamily="18" charset="0"/>
              </a:rPr>
              <a:t>Study of dielectric behaviour of aromatic polyimide films (poster)</a:t>
            </a:r>
            <a:endParaRPr lang="en-US" sz="1400" dirty="0" smtClean="0">
              <a:latin typeface="Book Antiqua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en-GB" sz="1400" dirty="0" smtClean="0">
                <a:latin typeface="Book Antiqua" pitchFamily="18" charset="0"/>
              </a:rPr>
              <a:t>              </a:t>
            </a:r>
            <a:r>
              <a:rPr lang="it-IT" sz="1400" u="sng" dirty="0" smtClean="0">
                <a:latin typeface="Book Antiqua" pitchFamily="18" charset="0"/>
              </a:rPr>
              <a:t>Stefan Chisca</a:t>
            </a:r>
            <a:r>
              <a:rPr lang="it-IT" sz="1400" dirty="0" smtClean="0">
                <a:latin typeface="Book Antiqua" pitchFamily="18" charset="0"/>
              </a:rPr>
              <a:t>, Valentina Musteata, Ion Sava, Maria Bruma</a:t>
            </a:r>
            <a:endParaRPr lang="en-US" sz="1400" dirty="0" smtClean="0">
              <a:latin typeface="Book Antiqua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en-GB" sz="1400" dirty="0" smtClean="0">
                <a:latin typeface="Book Antiqua" pitchFamily="18" charset="0"/>
              </a:rPr>
              <a:t>              </a:t>
            </a:r>
            <a:r>
              <a:rPr lang="en-GB" sz="1400" b="1" dirty="0" smtClean="0">
                <a:latin typeface="Book Antiqua" pitchFamily="18" charset="0"/>
              </a:rPr>
              <a:t>33</a:t>
            </a:r>
            <a:r>
              <a:rPr lang="en-GB" sz="1400" b="1" baseline="30000" dirty="0" smtClean="0">
                <a:latin typeface="Book Antiqua" pitchFamily="18" charset="0"/>
              </a:rPr>
              <a:t>rd</a:t>
            </a:r>
            <a:r>
              <a:rPr lang="en-GB" sz="1400" b="1" dirty="0" smtClean="0">
                <a:latin typeface="Book Antiqua" pitchFamily="18" charset="0"/>
              </a:rPr>
              <a:t> Edition of International Semiconductor Conference</a:t>
            </a:r>
            <a:r>
              <a:rPr lang="en-GB" sz="1400" dirty="0" smtClean="0">
                <a:latin typeface="Book Antiqua" pitchFamily="18" charset="0"/>
              </a:rPr>
              <a:t>, October 11-13, 2010, </a:t>
            </a:r>
            <a:r>
              <a:rPr lang="en-GB" sz="1400" dirty="0" err="1" smtClean="0">
                <a:latin typeface="Book Antiqua" pitchFamily="18" charset="0"/>
              </a:rPr>
              <a:t>Sinaia</a:t>
            </a:r>
            <a:r>
              <a:rPr lang="en-GB" sz="1400" dirty="0" smtClean="0">
                <a:latin typeface="Book Antiqua" pitchFamily="18" charset="0"/>
              </a:rPr>
              <a:t>, </a:t>
            </a:r>
            <a:endParaRPr lang="en-US" sz="1400" dirty="0" smtClean="0">
              <a:latin typeface="Book Antiqua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en-GB" sz="1400" dirty="0" smtClean="0">
                <a:latin typeface="Book Antiqua" pitchFamily="18" charset="0"/>
              </a:rPr>
              <a:t>              Romania, Program p. 37, AM1.7. </a:t>
            </a:r>
            <a:endParaRPr lang="en-US" sz="1400" dirty="0" smtClean="0">
              <a:latin typeface="Book Antiqua" pitchFamily="18" charset="0"/>
            </a:endParaRPr>
          </a:p>
          <a:p>
            <a:pPr algn="just"/>
            <a:r>
              <a:rPr lang="en-GB" sz="1400" dirty="0" smtClean="0">
                <a:latin typeface="Book Antiqua" pitchFamily="18" charset="0"/>
              </a:rPr>
              <a:t> </a:t>
            </a:r>
            <a:endParaRPr lang="en-US" sz="1100" dirty="0" smtClean="0">
              <a:latin typeface="Book Antiqua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en-US" sz="1400" dirty="0" smtClean="0">
                <a:latin typeface="Book Antiqua" pitchFamily="18" charset="0"/>
              </a:rPr>
              <a:t>          </a:t>
            </a:r>
            <a:r>
              <a:rPr lang="en-US" sz="1400" dirty="0" smtClean="0">
                <a:solidFill>
                  <a:srgbClr val="FF0000"/>
                </a:solidFill>
                <a:effectLst>
                  <a:reflection blurRad="6350" stA="55000" endA="50" endPos="85000" dir="5400000" sy="-100000" algn="bl" rotWithShape="0"/>
                </a:effectLst>
                <a:latin typeface="Book Antiqua" pitchFamily="18" charset="0"/>
              </a:rPr>
              <a:t>6. </a:t>
            </a:r>
            <a:r>
              <a:rPr lang="en-US" sz="1400" dirty="0" smtClean="0">
                <a:latin typeface="Book Antiqua" pitchFamily="18" charset="0"/>
              </a:rPr>
              <a:t>Dielectric properties of thin polyimide films (oral presentation)</a:t>
            </a:r>
          </a:p>
          <a:p>
            <a:pPr algn="just">
              <a:lnSpc>
                <a:spcPct val="150000"/>
              </a:lnSpc>
            </a:pPr>
            <a:r>
              <a:rPr lang="en-GB" sz="1400" dirty="0" smtClean="0">
                <a:latin typeface="Book Antiqua" pitchFamily="18" charset="0"/>
              </a:rPr>
              <a:t>              </a:t>
            </a:r>
            <a:r>
              <a:rPr lang="pt-BR" sz="1400" u="sng" dirty="0" smtClean="0">
                <a:latin typeface="Book Antiqua" pitchFamily="18" charset="0"/>
              </a:rPr>
              <a:t>Radu-Dan Rusu</a:t>
            </a:r>
            <a:r>
              <a:rPr lang="pt-BR" sz="1400" dirty="0" smtClean="0">
                <a:latin typeface="Book Antiqua" pitchFamily="18" charset="0"/>
              </a:rPr>
              <a:t>, </a:t>
            </a:r>
            <a:r>
              <a:rPr lang="pt-BR" sz="1400" u="sng" dirty="0" smtClean="0">
                <a:latin typeface="Book Antiqua" pitchFamily="18" charset="0"/>
              </a:rPr>
              <a:t>Mariana-Dana Damaceanu</a:t>
            </a:r>
            <a:r>
              <a:rPr lang="pt-BR" sz="1400" dirty="0" smtClean="0">
                <a:latin typeface="Book Antiqua" pitchFamily="18" charset="0"/>
              </a:rPr>
              <a:t>, Maria Bruma, Alexandru Muller</a:t>
            </a:r>
            <a:endParaRPr lang="en-US" sz="1400" dirty="0" smtClean="0">
              <a:latin typeface="Book Antiqua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en-GB" sz="1400" dirty="0" smtClean="0">
                <a:latin typeface="Book Antiqua" pitchFamily="18" charset="0"/>
              </a:rPr>
              <a:t>              </a:t>
            </a:r>
            <a:r>
              <a:rPr lang="en-GB" sz="1400" b="1" dirty="0" smtClean="0">
                <a:latin typeface="Book Antiqua" pitchFamily="18" charset="0"/>
              </a:rPr>
              <a:t>33</a:t>
            </a:r>
            <a:r>
              <a:rPr lang="en-GB" sz="1400" b="1" baseline="30000" dirty="0" smtClean="0">
                <a:latin typeface="Book Antiqua" pitchFamily="18" charset="0"/>
              </a:rPr>
              <a:t>rd</a:t>
            </a:r>
            <a:r>
              <a:rPr lang="en-GB" sz="1400" b="1" dirty="0" smtClean="0">
                <a:latin typeface="Book Antiqua" pitchFamily="18" charset="0"/>
              </a:rPr>
              <a:t> Edition of International Semiconductor Conference</a:t>
            </a:r>
            <a:r>
              <a:rPr lang="en-GB" sz="1400" dirty="0" smtClean="0">
                <a:latin typeface="Book Antiqua" pitchFamily="18" charset="0"/>
              </a:rPr>
              <a:t>, October 11-13, 2010, </a:t>
            </a:r>
            <a:r>
              <a:rPr lang="en-GB" sz="1400" dirty="0" err="1" smtClean="0">
                <a:latin typeface="Book Antiqua" pitchFamily="18" charset="0"/>
              </a:rPr>
              <a:t>Sinaia</a:t>
            </a:r>
            <a:r>
              <a:rPr lang="en-GB" sz="1400" dirty="0" smtClean="0">
                <a:latin typeface="Book Antiqua" pitchFamily="18" charset="0"/>
              </a:rPr>
              <a:t>, </a:t>
            </a:r>
            <a:endParaRPr lang="en-US" sz="1400" dirty="0" smtClean="0">
              <a:latin typeface="Book Antiqua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en-GB" sz="1400" dirty="0" smtClean="0">
                <a:latin typeface="Book Antiqua" pitchFamily="18" charset="0"/>
              </a:rPr>
              <a:t>              Romania, Program p. 45, AM2.2. </a:t>
            </a:r>
            <a:endParaRPr lang="ro-RO" sz="1400" dirty="0" smtClean="0">
              <a:latin typeface="Book Antiqua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438400" y="609600"/>
            <a:ext cx="4343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buClr>
                <a:srgbClr val="FF0000"/>
              </a:buClr>
              <a:buSzPct val="100000"/>
            </a:pPr>
            <a:r>
              <a:rPr lang="ro-RO" sz="2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50000" endA="300" endPos="50000" dist="29997" dir="5400000" sy="-100000" algn="bl" rotWithShape="0"/>
                </a:effectLst>
                <a:latin typeface="Book Antiqua" pitchFamily="18" charset="0"/>
              </a:rPr>
              <a:t>ETAPA 1.  august - decembrie 2010</a:t>
            </a:r>
            <a:endParaRPr lang="en-US" sz="2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6350" stA="50000" endA="300" endPos="50000" dist="29997" dir="5400000" sy="-100000" algn="bl" rotWithShape="0"/>
              </a:effectLst>
              <a:latin typeface="Book Antiqua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09600" y="1828800"/>
            <a:ext cx="8153400" cy="40164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  <a:buFont typeface="Wingdings" pitchFamily="2" charset="2"/>
              <a:buChar char="q"/>
            </a:pPr>
            <a:r>
              <a:rPr lang="it-IT" sz="1600" b="1" dirty="0" smtClean="0">
                <a:solidFill>
                  <a:srgbClr val="FF0000"/>
                </a:solidFill>
                <a:effectLst>
                  <a:reflection blurRad="6350" stA="60000" endA="900" endPos="58000" dir="5400000" sy="-100000" algn="bl" rotWithShape="0"/>
                </a:effectLst>
                <a:latin typeface="Book Antiqua" pitchFamily="18" charset="0"/>
              </a:rPr>
              <a:t>  Conferinte prezentate in seminarii la institutii din strainatate:</a:t>
            </a:r>
          </a:p>
          <a:p>
            <a:pPr>
              <a:lnSpc>
                <a:spcPct val="150000"/>
              </a:lnSpc>
              <a:buFont typeface="Wingdings" pitchFamily="2" charset="2"/>
              <a:buChar char="q"/>
            </a:pPr>
            <a:endParaRPr lang="en-US" sz="1400" dirty="0" smtClean="0">
              <a:latin typeface="Book Antiqua" pitchFamily="18" charset="0"/>
            </a:endParaRPr>
          </a:p>
          <a:p>
            <a:pPr>
              <a:lnSpc>
                <a:spcPct val="150000"/>
              </a:lnSpc>
            </a:pPr>
            <a:r>
              <a:rPr lang="en-GB" sz="1400" b="1" dirty="0" smtClean="0">
                <a:solidFill>
                  <a:srgbClr val="FF0000"/>
                </a:solidFill>
                <a:latin typeface="Book Antiqua" pitchFamily="18" charset="0"/>
              </a:rPr>
              <a:t>        </a:t>
            </a:r>
            <a:r>
              <a:rPr lang="en-GB" sz="1400" dirty="0" smtClean="0">
                <a:solidFill>
                  <a:srgbClr val="FF0000"/>
                </a:solidFill>
                <a:effectLst>
                  <a:reflection blurRad="6350" stA="55000" endA="50" endPos="85000" dir="5400000" sy="-100000" algn="bl" rotWithShape="0"/>
                </a:effectLst>
                <a:latin typeface="Book Antiqua" pitchFamily="18" charset="0"/>
              </a:rPr>
              <a:t>1. </a:t>
            </a:r>
            <a:r>
              <a:rPr lang="en-GB" sz="1400" dirty="0" smtClean="0">
                <a:latin typeface="Book Antiqua" pitchFamily="18" charset="0"/>
              </a:rPr>
              <a:t>Copolymers containing 1,3,4-oxadiazole and </a:t>
            </a:r>
            <a:r>
              <a:rPr lang="en-GB" sz="1400" dirty="0" err="1" smtClean="0">
                <a:latin typeface="Book Antiqua" pitchFamily="18" charset="0"/>
              </a:rPr>
              <a:t>fluorene</a:t>
            </a:r>
            <a:r>
              <a:rPr lang="en-GB" sz="1400" dirty="0" smtClean="0">
                <a:latin typeface="Book Antiqua" pitchFamily="18" charset="0"/>
              </a:rPr>
              <a:t> moieties for optoelectronic </a:t>
            </a:r>
            <a:r>
              <a:rPr lang="it-IT" sz="1400" dirty="0" smtClean="0">
                <a:latin typeface="Book Antiqua" pitchFamily="18" charset="0"/>
              </a:rPr>
              <a:t>applications</a:t>
            </a:r>
            <a:endParaRPr lang="en-US" sz="1400" dirty="0" smtClean="0">
              <a:latin typeface="Book Antiqua" pitchFamily="18" charset="0"/>
            </a:endParaRPr>
          </a:p>
          <a:p>
            <a:pPr>
              <a:lnSpc>
                <a:spcPct val="150000"/>
              </a:lnSpc>
            </a:pPr>
            <a:r>
              <a:rPr lang="it-IT" sz="1400" dirty="0" smtClean="0">
                <a:latin typeface="Book Antiqua" pitchFamily="18" charset="0"/>
              </a:rPr>
              <a:t>            </a:t>
            </a:r>
            <a:r>
              <a:rPr lang="it-IT" sz="1400" u="sng" dirty="0" smtClean="0">
                <a:latin typeface="Book Antiqua" pitchFamily="18" charset="0"/>
              </a:rPr>
              <a:t>Mariana-Dana Damaceanu</a:t>
            </a:r>
            <a:endParaRPr lang="en-US" sz="1400" dirty="0" smtClean="0">
              <a:latin typeface="Book Antiqua" pitchFamily="18" charset="0"/>
            </a:endParaRPr>
          </a:p>
          <a:p>
            <a:pPr>
              <a:lnSpc>
                <a:spcPct val="150000"/>
              </a:lnSpc>
            </a:pPr>
            <a:r>
              <a:rPr lang="it-IT" sz="1400" dirty="0" smtClean="0">
                <a:latin typeface="Book Antiqua" pitchFamily="18" charset="0"/>
              </a:rPr>
              <a:t> </a:t>
            </a:r>
            <a:endParaRPr lang="en-US" sz="1400" dirty="0" smtClean="0">
              <a:latin typeface="Book Antiqua" pitchFamily="18" charset="0"/>
            </a:endParaRPr>
          </a:p>
          <a:p>
            <a:pPr>
              <a:lnSpc>
                <a:spcPct val="150000"/>
              </a:lnSpc>
            </a:pPr>
            <a:r>
              <a:rPr lang="en-GB" sz="1400" dirty="0" smtClean="0">
                <a:solidFill>
                  <a:srgbClr val="FF0000"/>
                </a:solidFill>
                <a:effectLst>
                  <a:reflection blurRad="6350" stA="55000" endA="50" endPos="85000" dir="5400000" sy="-100000" algn="bl" rotWithShape="0"/>
                </a:effectLst>
                <a:latin typeface="Book Antiqua" pitchFamily="18" charset="0"/>
              </a:rPr>
              <a:t>        2. </a:t>
            </a:r>
            <a:r>
              <a:rPr lang="en-GB" sz="1400" dirty="0" smtClean="0">
                <a:latin typeface="Book Antiqua" pitchFamily="18" charset="0"/>
              </a:rPr>
              <a:t>Heterocyclic </a:t>
            </a:r>
            <a:r>
              <a:rPr lang="en-GB" sz="1400" dirty="0" err="1" smtClean="0">
                <a:latin typeface="Book Antiqua" pitchFamily="18" charset="0"/>
              </a:rPr>
              <a:t>copoly</a:t>
            </a:r>
            <a:r>
              <a:rPr lang="en-GB" sz="1400" dirty="0" smtClean="0">
                <a:latin typeface="Book Antiqua" pitchFamily="18" charset="0"/>
              </a:rPr>
              <a:t> (peryleneimide)s. Synthesis and characterization</a:t>
            </a:r>
            <a:endParaRPr lang="en-US" sz="1400" dirty="0" smtClean="0">
              <a:latin typeface="Book Antiqua" pitchFamily="18" charset="0"/>
            </a:endParaRPr>
          </a:p>
          <a:p>
            <a:pPr>
              <a:lnSpc>
                <a:spcPct val="150000"/>
              </a:lnSpc>
            </a:pPr>
            <a:r>
              <a:rPr lang="en-GB" sz="1400" dirty="0" smtClean="0">
                <a:latin typeface="Book Antiqua" pitchFamily="18" charset="0"/>
              </a:rPr>
              <a:t>            </a:t>
            </a:r>
            <a:r>
              <a:rPr lang="en-GB" sz="1400" u="sng" dirty="0" err="1" smtClean="0">
                <a:latin typeface="Book Antiqua" pitchFamily="18" charset="0"/>
              </a:rPr>
              <a:t>Radu</a:t>
            </a:r>
            <a:r>
              <a:rPr lang="en-GB" sz="1400" u="sng" dirty="0" smtClean="0">
                <a:latin typeface="Book Antiqua" pitchFamily="18" charset="0"/>
              </a:rPr>
              <a:t>-Dan </a:t>
            </a:r>
            <a:r>
              <a:rPr lang="en-GB" sz="1400" u="sng" dirty="0" err="1" smtClean="0">
                <a:latin typeface="Book Antiqua" pitchFamily="18" charset="0"/>
              </a:rPr>
              <a:t>Rusu</a:t>
            </a:r>
            <a:endParaRPr lang="en-US" sz="1400" dirty="0" smtClean="0">
              <a:latin typeface="Book Antiqua" pitchFamily="18" charset="0"/>
            </a:endParaRPr>
          </a:p>
          <a:p>
            <a:pPr>
              <a:lnSpc>
                <a:spcPct val="150000"/>
              </a:lnSpc>
            </a:pPr>
            <a:r>
              <a:rPr lang="en-GB" sz="1400" dirty="0" smtClean="0">
                <a:latin typeface="Book Antiqua" pitchFamily="18" charset="0"/>
              </a:rPr>
              <a:t> </a:t>
            </a:r>
            <a:endParaRPr lang="en-US" sz="1400" dirty="0" smtClean="0">
              <a:latin typeface="Book Antiqua" pitchFamily="18" charset="0"/>
            </a:endParaRPr>
          </a:p>
          <a:p>
            <a:pPr>
              <a:lnSpc>
                <a:spcPct val="150000"/>
              </a:lnSpc>
            </a:pPr>
            <a:r>
              <a:rPr lang="en-GB" sz="1400" dirty="0" smtClean="0">
                <a:solidFill>
                  <a:srgbClr val="FF0000"/>
                </a:solidFill>
                <a:effectLst>
                  <a:reflection blurRad="6350" stA="55000" endA="50" endPos="85000" dir="5400000" sy="-100000" algn="bl" rotWithShape="0"/>
                </a:effectLst>
                <a:latin typeface="Book Antiqua" pitchFamily="18" charset="0"/>
              </a:rPr>
              <a:t>       3. </a:t>
            </a:r>
            <a:r>
              <a:rPr lang="en-GB" sz="1400" dirty="0" smtClean="0">
                <a:latin typeface="Book Antiqua" pitchFamily="18" charset="0"/>
              </a:rPr>
              <a:t>Thermal and dielectric properties of some aromatic polyimides</a:t>
            </a:r>
            <a:endParaRPr lang="en-US" sz="1400" dirty="0" smtClean="0">
              <a:latin typeface="Book Antiqua" pitchFamily="18" charset="0"/>
            </a:endParaRPr>
          </a:p>
          <a:p>
            <a:pPr>
              <a:lnSpc>
                <a:spcPct val="150000"/>
              </a:lnSpc>
            </a:pPr>
            <a:r>
              <a:rPr lang="en-GB" sz="1400" dirty="0" smtClean="0">
                <a:latin typeface="Book Antiqua" pitchFamily="18" charset="0"/>
              </a:rPr>
              <a:t>            </a:t>
            </a:r>
            <a:r>
              <a:rPr lang="en-GB" sz="1400" u="sng" dirty="0" smtClean="0">
                <a:latin typeface="Book Antiqua" pitchFamily="18" charset="0"/>
              </a:rPr>
              <a:t>Stefan </a:t>
            </a:r>
            <a:r>
              <a:rPr lang="en-GB" sz="1400" u="sng" dirty="0" err="1" smtClean="0">
                <a:latin typeface="Book Antiqua" pitchFamily="18" charset="0"/>
              </a:rPr>
              <a:t>Chisca</a:t>
            </a:r>
            <a:endParaRPr lang="en-US" sz="1400" dirty="0" smtClean="0">
              <a:latin typeface="Book Antiqua" pitchFamily="18" charset="0"/>
            </a:endParaRPr>
          </a:p>
          <a:p>
            <a:pPr algn="just">
              <a:lnSpc>
                <a:spcPct val="150000"/>
              </a:lnSpc>
              <a:buFont typeface="Wingdings" pitchFamily="2" charset="2"/>
              <a:buChar char="q"/>
            </a:pPr>
            <a:endParaRPr lang="it-IT" sz="1400" b="1" dirty="0" smtClean="0">
              <a:solidFill>
                <a:srgbClr val="FF0000"/>
              </a:solidFill>
              <a:effectLst>
                <a:reflection blurRad="6350" stA="60000" endA="900" endPos="58000" dir="5400000" sy="-100000" algn="bl" rotWithShape="0"/>
              </a:effectLst>
              <a:latin typeface="Book Antiqua" pitchFamily="18" charset="0"/>
            </a:endParaRPr>
          </a:p>
          <a:p>
            <a:pPr lvl="1" algn="just">
              <a:lnSpc>
                <a:spcPct val="150000"/>
              </a:lnSpc>
              <a:buFont typeface="Wingdings" pitchFamily="2" charset="2"/>
              <a:buChar char="q"/>
            </a:pPr>
            <a:endParaRPr lang="en-US" sz="1400" dirty="0" smtClean="0">
              <a:solidFill>
                <a:srgbClr val="FF0000"/>
              </a:solidFill>
              <a:effectLst>
                <a:reflection blurRad="6350" stA="60000" endA="900" endPos="58000" dir="5400000" sy="-100000" algn="bl" rotWithShape="0"/>
              </a:effectLst>
              <a:latin typeface="Book Antiqua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Academia romana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4400" y="3352800"/>
            <a:ext cx="1071563" cy="1143000"/>
          </a:xfrm>
          <a:prstGeom prst="rect">
            <a:avLst/>
          </a:prstGeom>
          <a:effectLst>
            <a:glow rad="228600">
              <a:schemeClr val="accent6">
                <a:satMod val="175000"/>
                <a:alpha val="40000"/>
              </a:schemeClr>
            </a:glow>
            <a:reflection blurRad="6350" stA="50000" endA="300" endPos="55500" dist="50800" dir="5400000" sy="-100000" algn="bl" rotWithShape="0"/>
          </a:effectLst>
        </p:spPr>
      </p:pic>
      <p:pic>
        <p:nvPicPr>
          <p:cNvPr id="3" name="Picture 2" descr="Picture1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37590" y="5029200"/>
            <a:ext cx="1043609" cy="1143000"/>
          </a:xfrm>
          <a:prstGeom prst="rect">
            <a:avLst/>
          </a:prstGeom>
          <a:effectLst>
            <a:glow rad="228600">
              <a:schemeClr val="accent6">
                <a:satMod val="175000"/>
                <a:alpha val="40000"/>
              </a:schemeClr>
            </a:glow>
            <a:reflection blurRad="6350" stA="50000" endA="300" endPos="38500" dist="50800" dir="5400000" sy="-100000" algn="bl" rotWithShape="0"/>
          </a:effectLst>
        </p:spPr>
      </p:pic>
      <p:sp>
        <p:nvSpPr>
          <p:cNvPr id="6" name="TextBox 5"/>
          <p:cNvSpPr txBox="1"/>
          <p:nvPr/>
        </p:nvSpPr>
        <p:spPr>
          <a:xfrm>
            <a:off x="3048000" y="685800"/>
            <a:ext cx="5791200" cy="954107"/>
          </a:xfrm>
          <a:prstGeom prst="rect">
            <a:avLst/>
          </a:prstGeom>
          <a:noFill/>
          <a:ln>
            <a:solidFill>
              <a:srgbClr val="C00000">
                <a:alpha val="0"/>
              </a:srgbClr>
            </a:solidFill>
          </a:ln>
        </p:spPr>
        <p:txBody>
          <a:bodyPr wrap="square" rtlCol="0">
            <a:spAutoFit/>
          </a:bodyPr>
          <a:lstStyle/>
          <a:p>
            <a:r>
              <a:rPr lang="ro-RO" sz="1600" b="1" dirty="0" smtClean="0"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Book Antiqua" pitchFamily="18" charset="0"/>
              </a:rPr>
              <a:t>Program PN II RESURSE UMANE</a:t>
            </a:r>
            <a:endParaRPr lang="en-US" sz="1600" dirty="0" smtClean="0">
              <a:effectLst>
                <a:reflection blurRad="6350" stA="55000" endA="300" endPos="45500" dir="5400000" sy="-100000" algn="bl" rotWithShape="0"/>
              </a:effectLst>
              <a:latin typeface="Book Antiqua" pitchFamily="18" charset="0"/>
            </a:endParaRPr>
          </a:p>
          <a:p>
            <a:endParaRPr lang="en-US" sz="800" dirty="0" smtClean="0">
              <a:effectLst>
                <a:reflection blurRad="6350" stA="55000" endA="300" endPos="45500" dir="5400000" sy="-100000" algn="bl" rotWithShape="0"/>
              </a:effectLst>
              <a:latin typeface="Book Antiqua" pitchFamily="18" charset="0"/>
            </a:endParaRPr>
          </a:p>
          <a:p>
            <a:r>
              <a:rPr lang="en-US" sz="1600" dirty="0" smtClean="0">
                <a:effectLst>
                  <a:reflection blurRad="6350" stA="55000" endA="300" endPos="45500" dir="5400000" sy="-100000" algn="bl" rotWithShape="0"/>
                </a:effectLst>
                <a:latin typeface="Book Antiqua" pitchFamily="18" charset="0"/>
              </a:rPr>
              <a:t>proiecte de cercetare </a:t>
            </a:r>
            <a:r>
              <a:rPr lang="ro-RO" sz="1600" dirty="0" smtClean="0">
                <a:effectLst>
                  <a:reflection blurRad="6350" stA="55000" endA="300" endPos="45500" dir="5400000" sy="-100000" algn="bl" rotWithShape="0"/>
                </a:effectLst>
                <a:latin typeface="Book Antiqua" pitchFamily="18" charset="0"/>
              </a:rPr>
              <a:t>pentru stimularea constituirii de </a:t>
            </a:r>
            <a:endParaRPr lang="en-US" sz="1600" dirty="0" smtClean="0">
              <a:effectLst>
                <a:reflection blurRad="6350" stA="55000" endA="300" endPos="45500" dir="5400000" sy="-100000" algn="bl" rotWithShape="0"/>
              </a:effectLst>
              <a:latin typeface="Book Antiqua" pitchFamily="18" charset="0"/>
            </a:endParaRPr>
          </a:p>
          <a:p>
            <a:r>
              <a:rPr lang="ro-RO" sz="1600" dirty="0" smtClean="0">
                <a:effectLst>
                  <a:reflection blurRad="6350" stA="55000" endA="300" endPos="45500" dir="5400000" sy="-100000" algn="bl" rotWithShape="0"/>
                </a:effectLst>
                <a:latin typeface="Book Antiqua" pitchFamily="18" charset="0"/>
              </a:rPr>
              <a:t>tinere echipe de cercetare independente</a:t>
            </a:r>
            <a:endParaRPr lang="en-US" sz="1600" dirty="0">
              <a:effectLst>
                <a:reflection blurRad="6350" stA="55000" endA="300" endPos="45500" dir="5400000" sy="-100000" algn="bl" rotWithShape="0"/>
              </a:effectLst>
              <a:latin typeface="Book Antiqua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048000" y="3581400"/>
            <a:ext cx="5715000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b="1" dirty="0" err="1" smtClean="0"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Book Antiqua" pitchFamily="18" charset="0"/>
              </a:rPr>
              <a:t>Autoritatea</a:t>
            </a:r>
            <a:r>
              <a:rPr lang="en-US" sz="1600" b="1" dirty="0" smtClean="0"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Book Antiqua" pitchFamily="18" charset="0"/>
              </a:rPr>
              <a:t> </a:t>
            </a:r>
            <a:r>
              <a:rPr lang="en-US" sz="1600" b="1" dirty="0" err="1" smtClean="0"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Book Antiqua" pitchFamily="18" charset="0"/>
              </a:rPr>
              <a:t>contractanta</a:t>
            </a:r>
            <a:r>
              <a:rPr lang="en-US" sz="1600" b="1" dirty="0" smtClean="0"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Book Antiqua" pitchFamily="18" charset="0"/>
              </a:rPr>
              <a:t>: </a:t>
            </a:r>
          </a:p>
          <a:p>
            <a:r>
              <a:rPr lang="ro-RO" sz="1600" dirty="0" smtClean="0">
                <a:effectLst>
                  <a:reflection blurRad="6350" stA="55000" endA="300" endPos="45500" dir="5400000" sy="-100000" algn="bl" rotWithShape="0"/>
                </a:effectLst>
                <a:latin typeface="Book Antiqua" pitchFamily="18" charset="0"/>
              </a:rPr>
              <a:t>Unitatea Executiv</a:t>
            </a:r>
            <a:r>
              <a:rPr lang="en-US" sz="1600" dirty="0" smtClean="0">
                <a:effectLst>
                  <a:reflection blurRad="6350" stA="55000" endA="300" endPos="45500" dir="5400000" sy="-100000" algn="bl" rotWithShape="0"/>
                </a:effectLst>
                <a:latin typeface="Book Antiqua" pitchFamily="18" charset="0"/>
              </a:rPr>
              <a:t>a</a:t>
            </a:r>
            <a:r>
              <a:rPr lang="ro-RO" sz="1600" dirty="0" smtClean="0">
                <a:effectLst>
                  <a:reflection blurRad="6350" stA="55000" endA="300" endPos="45500" dir="5400000" sy="-100000" algn="bl" rotWithShape="0"/>
                </a:effectLst>
                <a:latin typeface="Book Antiqua" pitchFamily="18" charset="0"/>
              </a:rPr>
              <a:t> pentru Finan</a:t>
            </a:r>
            <a:r>
              <a:rPr lang="en-US" sz="1600" dirty="0" smtClean="0">
                <a:effectLst>
                  <a:reflection blurRad="6350" stA="55000" endA="300" endPos="45500" dir="5400000" sy="-100000" algn="bl" rotWithShape="0"/>
                </a:effectLst>
                <a:latin typeface="Book Antiqua" pitchFamily="18" charset="0"/>
              </a:rPr>
              <a:t>t</a:t>
            </a:r>
            <a:r>
              <a:rPr lang="ro-RO" sz="1600" dirty="0" smtClean="0">
                <a:effectLst>
                  <a:reflection blurRad="6350" stA="55000" endA="300" endPos="45500" dir="5400000" sy="-100000" algn="bl" rotWithShape="0"/>
                </a:effectLst>
                <a:latin typeface="Book Antiqua" pitchFamily="18" charset="0"/>
              </a:rPr>
              <a:t>area </a:t>
            </a:r>
            <a:r>
              <a:rPr lang="en-US" sz="1600" dirty="0" smtClean="0">
                <a:effectLst>
                  <a:reflection blurRad="6350" stA="55000" endA="300" endPos="45500" dir="5400000" sy="-100000" algn="bl" rotWithShape="0"/>
                </a:effectLst>
                <a:latin typeface="Book Antiqua" pitchFamily="18" charset="0"/>
              </a:rPr>
              <a:t>I</a:t>
            </a:r>
            <a:r>
              <a:rPr lang="ro-RO" sz="1600" dirty="0" smtClean="0">
                <a:effectLst>
                  <a:reflection blurRad="6350" stA="55000" endA="300" endPos="45500" dir="5400000" sy="-100000" algn="bl" rotWithShape="0"/>
                </a:effectLst>
                <a:latin typeface="Book Antiqua" pitchFamily="18" charset="0"/>
              </a:rPr>
              <a:t>nv</a:t>
            </a:r>
            <a:r>
              <a:rPr lang="en-US" sz="1600" dirty="0" err="1" smtClean="0">
                <a:effectLst>
                  <a:reflection blurRad="6350" stA="55000" endA="300" endPos="45500" dir="5400000" sy="-100000" algn="bl" rotWithShape="0"/>
                </a:effectLst>
                <a:latin typeface="Book Antiqua" pitchFamily="18" charset="0"/>
              </a:rPr>
              <a:t>ata</a:t>
            </a:r>
            <a:r>
              <a:rPr lang="ro-RO" sz="1600" dirty="0" smtClean="0">
                <a:effectLst>
                  <a:reflection blurRad="6350" stA="55000" endA="300" endPos="45500" dir="5400000" sy="-100000" algn="bl" rotWithShape="0"/>
                </a:effectLst>
                <a:latin typeface="Book Antiqua" pitchFamily="18" charset="0"/>
              </a:rPr>
              <a:t>m</a:t>
            </a:r>
            <a:r>
              <a:rPr lang="en-US" sz="1600" dirty="0" smtClean="0">
                <a:effectLst>
                  <a:reflection blurRad="6350" stA="55000" endA="300" endPos="45500" dir="5400000" sy="-100000" algn="bl" rotWithShape="0"/>
                </a:effectLst>
                <a:latin typeface="Book Antiqua" pitchFamily="18" charset="0"/>
              </a:rPr>
              <a:t>a</a:t>
            </a:r>
            <a:r>
              <a:rPr lang="ro-RO" sz="1600" dirty="0" smtClean="0">
                <a:effectLst>
                  <a:reflection blurRad="6350" stA="55000" endA="300" endPos="45500" dir="5400000" sy="-100000" algn="bl" rotWithShape="0"/>
                </a:effectLst>
                <a:latin typeface="Book Antiqua" pitchFamily="18" charset="0"/>
              </a:rPr>
              <a:t>ntului Superior </a:t>
            </a:r>
            <a:r>
              <a:rPr lang="en-US" sz="1600" dirty="0" smtClean="0">
                <a:effectLst>
                  <a:reflection blurRad="6350" stA="55000" endA="300" endPos="45500" dir="5400000" sy="-100000" algn="bl" rotWithShape="0"/>
                </a:effectLst>
                <a:latin typeface="Book Antiqua" pitchFamily="18" charset="0"/>
              </a:rPr>
              <a:t>s</a:t>
            </a:r>
            <a:r>
              <a:rPr lang="ro-RO" sz="1600" dirty="0" smtClean="0">
                <a:effectLst>
                  <a:reflection blurRad="6350" stA="55000" endA="300" endPos="45500" dir="5400000" sy="-100000" algn="bl" rotWithShape="0"/>
                </a:effectLst>
                <a:latin typeface="Book Antiqua" pitchFamily="18" charset="0"/>
              </a:rPr>
              <a:t>i a Cercet</a:t>
            </a:r>
            <a:r>
              <a:rPr lang="en-US" sz="1600" dirty="0" smtClean="0">
                <a:effectLst>
                  <a:reflection blurRad="6350" stA="55000" endA="300" endPos="45500" dir="5400000" sy="-100000" algn="bl" rotWithShape="0"/>
                </a:effectLst>
                <a:latin typeface="Book Antiqua" pitchFamily="18" charset="0"/>
              </a:rPr>
              <a:t>a</a:t>
            </a:r>
            <a:r>
              <a:rPr lang="ro-RO" sz="1600" dirty="0" smtClean="0">
                <a:effectLst>
                  <a:reflection blurRad="6350" stA="55000" endA="300" endPos="45500" dir="5400000" sy="-100000" algn="bl" rotWithShape="0"/>
                </a:effectLst>
                <a:latin typeface="Book Antiqua" pitchFamily="18" charset="0"/>
              </a:rPr>
              <a:t>rii </a:t>
            </a:r>
            <a:r>
              <a:rPr lang="en-US" sz="1600" dirty="0" smtClean="0">
                <a:effectLst>
                  <a:reflection blurRad="6350" stA="55000" endA="300" endPos="45500" dir="5400000" sy="-100000" algn="bl" rotWithShape="0"/>
                </a:effectLst>
                <a:latin typeface="Book Antiqua" pitchFamily="18" charset="0"/>
              </a:rPr>
              <a:t>S</a:t>
            </a:r>
            <a:r>
              <a:rPr lang="ro-RO" sz="1600" dirty="0" smtClean="0">
                <a:effectLst>
                  <a:reflection blurRad="6350" stA="55000" endA="300" endPos="45500" dir="5400000" sy="-100000" algn="bl" rotWithShape="0"/>
                </a:effectLst>
                <a:latin typeface="Book Antiqua" pitchFamily="18" charset="0"/>
              </a:rPr>
              <a:t>tiin</a:t>
            </a:r>
            <a:r>
              <a:rPr lang="en-US" sz="1600" dirty="0" smtClean="0">
                <a:effectLst>
                  <a:reflection blurRad="6350" stA="55000" endA="300" endPos="45500" dir="5400000" sy="-100000" algn="bl" rotWithShape="0"/>
                </a:effectLst>
                <a:latin typeface="Book Antiqua" pitchFamily="18" charset="0"/>
              </a:rPr>
              <a:t>t</a:t>
            </a:r>
            <a:r>
              <a:rPr lang="ro-RO" sz="1600" dirty="0" smtClean="0">
                <a:effectLst>
                  <a:reflection blurRad="6350" stA="55000" endA="300" endPos="45500" dir="5400000" sy="-100000" algn="bl" rotWithShape="0"/>
                </a:effectLst>
                <a:latin typeface="Book Antiqua" pitchFamily="18" charset="0"/>
              </a:rPr>
              <a:t>ifice Universitare</a:t>
            </a:r>
            <a:endParaRPr lang="en-US" sz="1600" dirty="0" smtClean="0">
              <a:effectLst>
                <a:reflection blurRad="6350" stA="55000" endA="300" endPos="45500" dir="5400000" sy="-100000" algn="bl" rotWithShape="0"/>
              </a:effectLst>
              <a:latin typeface="Book Antiqua" pitchFamily="18" charset="0"/>
            </a:endParaRPr>
          </a:p>
          <a:p>
            <a:endParaRPr lang="en-US" sz="800" dirty="0" smtClean="0">
              <a:effectLst>
                <a:reflection blurRad="6350" stA="55000" endA="300" endPos="45500" dir="5400000" sy="-100000" algn="bl" rotWithShape="0"/>
              </a:effectLst>
              <a:latin typeface="Book Antiqua" pitchFamily="18" charset="0"/>
            </a:endParaRPr>
          </a:p>
          <a:p>
            <a:r>
              <a:rPr lang="en-US" sz="1600" b="1" dirty="0" smtClean="0"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Book Antiqua" pitchFamily="18" charset="0"/>
              </a:rPr>
              <a:t>Contractor: </a:t>
            </a:r>
          </a:p>
          <a:p>
            <a:r>
              <a:rPr lang="en-US" sz="1600" dirty="0" err="1" smtClean="0">
                <a:effectLst>
                  <a:reflection blurRad="6350" stA="55000" endA="300" endPos="45500" dir="5400000" sy="-100000" algn="bl" rotWithShape="0"/>
                </a:effectLst>
                <a:latin typeface="Book Antiqua" pitchFamily="18" charset="0"/>
              </a:rPr>
              <a:t>Institutul</a:t>
            </a:r>
            <a:r>
              <a:rPr lang="en-US" sz="1600" dirty="0" smtClean="0">
                <a:effectLst>
                  <a:reflection blurRad="6350" stA="55000" endA="300" endPos="45500" dir="5400000" sy="-100000" algn="bl" rotWithShape="0"/>
                </a:effectLst>
                <a:latin typeface="Book Antiqua" pitchFamily="18" charset="0"/>
              </a:rPr>
              <a:t> de </a:t>
            </a:r>
            <a:r>
              <a:rPr lang="en-US" sz="1600" dirty="0" err="1" smtClean="0">
                <a:effectLst>
                  <a:reflection blurRad="6350" stA="55000" endA="300" endPos="45500" dir="5400000" sy="-100000" algn="bl" rotWithShape="0"/>
                </a:effectLst>
                <a:latin typeface="Book Antiqua" pitchFamily="18" charset="0"/>
              </a:rPr>
              <a:t>Chimie</a:t>
            </a:r>
            <a:r>
              <a:rPr lang="en-US" sz="1600" dirty="0" smtClean="0">
                <a:effectLst>
                  <a:reflection blurRad="6350" stA="55000" endA="300" endPos="45500" dir="5400000" sy="-100000" algn="bl" rotWithShape="0"/>
                </a:effectLst>
                <a:latin typeface="Book Antiqua" pitchFamily="18" charset="0"/>
              </a:rPr>
              <a:t> </a:t>
            </a:r>
            <a:r>
              <a:rPr lang="en-US" sz="1600" dirty="0" err="1" smtClean="0">
                <a:effectLst>
                  <a:reflection blurRad="6350" stA="55000" endA="300" endPos="45500" dir="5400000" sy="-100000" algn="bl" rotWithShape="0"/>
                </a:effectLst>
                <a:latin typeface="Book Antiqua" pitchFamily="18" charset="0"/>
              </a:rPr>
              <a:t>Macromoleculara</a:t>
            </a:r>
            <a:r>
              <a:rPr lang="en-US" sz="1600" dirty="0" smtClean="0">
                <a:effectLst>
                  <a:reflection blurRad="6350" stA="55000" endA="300" endPos="45500" dir="5400000" sy="-100000" algn="bl" rotWithShape="0"/>
                </a:effectLst>
                <a:latin typeface="Book Antiqua" pitchFamily="18" charset="0"/>
              </a:rPr>
              <a:t> </a:t>
            </a:r>
            <a:r>
              <a:rPr lang="en-US" sz="1600" dirty="0" err="1" smtClean="0">
                <a:effectLst>
                  <a:reflection blurRad="6350" stA="55000" endA="300" endPos="45500" dir="5400000" sy="-100000" algn="bl" rotWithShape="0"/>
                </a:effectLst>
                <a:latin typeface="Book Antiqua" pitchFamily="18" charset="0"/>
              </a:rPr>
              <a:t>Petru</a:t>
            </a:r>
            <a:r>
              <a:rPr lang="en-US" sz="1600" dirty="0" smtClean="0">
                <a:effectLst>
                  <a:reflection blurRad="6350" stA="55000" endA="300" endPos="45500" dir="5400000" sy="-100000" algn="bl" rotWithShape="0"/>
                </a:effectLst>
                <a:latin typeface="Book Antiqua" pitchFamily="18" charset="0"/>
              </a:rPr>
              <a:t> </a:t>
            </a:r>
            <a:r>
              <a:rPr lang="en-US" sz="1600" dirty="0" err="1" smtClean="0">
                <a:effectLst>
                  <a:reflection blurRad="6350" stA="55000" endA="300" endPos="45500" dir="5400000" sy="-100000" algn="bl" rotWithShape="0"/>
                </a:effectLst>
                <a:latin typeface="Book Antiqua" pitchFamily="18" charset="0"/>
              </a:rPr>
              <a:t>Poni</a:t>
            </a:r>
            <a:r>
              <a:rPr lang="en-US" sz="1600" dirty="0" smtClean="0">
                <a:effectLst>
                  <a:reflection blurRad="6350" stA="55000" endA="300" endPos="45500" dir="5400000" sy="-100000" algn="bl" rotWithShape="0"/>
                </a:effectLst>
                <a:latin typeface="Book Antiqua" pitchFamily="18" charset="0"/>
              </a:rPr>
              <a:t> Iasi</a:t>
            </a:r>
          </a:p>
        </p:txBody>
      </p:sp>
      <p:sp>
        <p:nvSpPr>
          <p:cNvPr id="10242" name="Rectangle 2"/>
          <p:cNvSpPr>
            <a:spLocks noChangeArrowheads="1"/>
          </p:cNvSpPr>
          <p:nvPr/>
        </p:nvSpPr>
        <p:spPr bwMode="auto">
          <a:xfrm>
            <a:off x="3048000" y="1981200"/>
            <a:ext cx="595227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o-RO" sz="1600" b="1" dirty="0" smtClean="0"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Book Antiqua" pitchFamily="18" charset="0"/>
                <a:ea typeface="Times New Roman" pitchFamily="18" charset="0"/>
                <a:cs typeface="Arial" pitchFamily="34" charset="0"/>
              </a:rPr>
              <a:t>Contract</a:t>
            </a:r>
            <a:r>
              <a:rPr lang="en-US" sz="1600" b="1" dirty="0" smtClean="0"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Book Antiqua" pitchFamily="18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ro-RO" sz="1600" b="1" dirty="0" smtClean="0"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Book Antiqua" pitchFamily="18" charset="0"/>
                <a:ea typeface="Times New Roman" pitchFamily="18" charset="0"/>
                <a:cs typeface="Arial" pitchFamily="34" charset="0"/>
              </a:rPr>
              <a:t>nr. 31 / PNII_RU - TE_221 / 10.08.2010</a:t>
            </a:r>
            <a:endParaRPr lang="en-US" sz="1600" b="1" dirty="0" smtClean="0">
              <a:solidFill>
                <a:srgbClr val="FF0000"/>
              </a:solidFill>
              <a:effectLst>
                <a:reflection blurRad="6350" stA="55000" endA="300" endPos="45500" dir="5400000" sy="-100000" algn="bl" rotWithShape="0"/>
              </a:effectLst>
              <a:latin typeface="Book Antiqua" pitchFamily="18" charset="0"/>
              <a:ea typeface="Times New Roman" pitchFamily="18" charset="0"/>
              <a:cs typeface="Arial" pitchFamily="34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o-RO" sz="800" dirty="0" smtClean="0">
              <a:effectLst>
                <a:reflection blurRad="6350" stA="55000" endA="300" endPos="45500" dir="5400000" sy="-100000" algn="bl" rotWithShape="0"/>
              </a:effectLst>
              <a:latin typeface="Book Antiqua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Book Antiqua" pitchFamily="18" charset="0"/>
                <a:ea typeface="Times New Roman" pitchFamily="18" charset="0"/>
                <a:cs typeface="Arial" pitchFamily="34" charset="0"/>
              </a:rPr>
              <a:t>Titlul</a:t>
            </a:r>
            <a:r>
              <a:rPr kumimoji="0" lang="en-US" sz="1600" b="1" u="none" strike="noStrike" cap="none" normalizeH="0" dirty="0" smtClean="0">
                <a:ln>
                  <a:noFill/>
                </a:ln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Book Antiqua" pitchFamily="18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1600" b="1" u="none" strike="noStrike" cap="none" normalizeH="0" dirty="0" err="1" smtClean="0">
                <a:ln>
                  <a:noFill/>
                </a:ln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Book Antiqua" pitchFamily="18" charset="0"/>
                <a:ea typeface="Times New Roman" pitchFamily="18" charset="0"/>
                <a:cs typeface="Arial" pitchFamily="34" charset="0"/>
              </a:rPr>
              <a:t>proiectului</a:t>
            </a:r>
            <a:r>
              <a:rPr kumimoji="0" lang="en-US" sz="1600" b="1" u="none" strike="noStrike" cap="none" normalizeH="0" dirty="0" smtClean="0">
                <a:ln>
                  <a:noFill/>
                </a:ln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Book Antiqua" pitchFamily="18" charset="0"/>
                <a:ea typeface="Times New Roman" pitchFamily="18" charset="0"/>
                <a:cs typeface="Arial" pitchFamily="34" charset="0"/>
              </a:rPr>
              <a:t>: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o-RO" sz="160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reflection blurRad="6350" stA="55000" endA="300" endPos="45500" dir="5400000" sy="-100000" algn="bl" rotWithShape="0"/>
                </a:effectLst>
                <a:latin typeface="Book Antiqua" pitchFamily="18" charset="0"/>
                <a:ea typeface="Times New Roman" pitchFamily="18" charset="0"/>
                <a:cs typeface="Arial" pitchFamily="34" charset="0"/>
              </a:rPr>
              <a:t>Materiale pe baza de polimeri aromatici cu cicluri condensate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o-RO" sz="160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reflection blurRad="6350" stA="55000" endA="300" endPos="45500" dir="5400000" sy="-100000" algn="bl" rotWithShape="0"/>
                </a:effectLst>
                <a:latin typeface="Book Antiqua" pitchFamily="18" charset="0"/>
                <a:ea typeface="Times New Roman" pitchFamily="18" charset="0"/>
                <a:cs typeface="Arial" pitchFamily="34" charset="0"/>
              </a:rPr>
              <a:t>pentru aplicatii in nanotehnologii electronice si optoelectronice</a:t>
            </a:r>
            <a:r>
              <a:rPr kumimoji="0" lang="en-US" sz="160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reflection blurRad="6350" stA="55000" endA="300" endPos="45500" dir="5400000" sy="-100000" algn="bl" rotWithShape="0"/>
                </a:effectLst>
                <a:latin typeface="Book Antiqua" pitchFamily="18" charset="0"/>
                <a:cs typeface="Arial" pitchFamily="34" charset="0"/>
              </a:rPr>
              <a:t> </a:t>
            </a:r>
          </a:p>
        </p:txBody>
      </p:sp>
      <p:sp>
        <p:nvSpPr>
          <p:cNvPr id="10" name="Rectangle 9"/>
          <p:cNvSpPr/>
          <p:nvPr/>
        </p:nvSpPr>
        <p:spPr>
          <a:xfrm>
            <a:off x="3048000" y="5486400"/>
            <a:ext cx="3861955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o-RO" sz="1600" b="1" dirty="0" smtClean="0"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Book Antiqua" pitchFamily="18" charset="0"/>
              </a:rPr>
              <a:t>Valoarea contractului</a:t>
            </a:r>
            <a:r>
              <a:rPr lang="en-US" sz="1600" dirty="0" smtClean="0"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Book Antiqua" pitchFamily="18" charset="0"/>
              </a:rPr>
              <a:t>:</a:t>
            </a:r>
            <a:r>
              <a:rPr lang="en-US" sz="1600" dirty="0" smtClean="0">
                <a:effectLst>
                  <a:reflection blurRad="6350" stA="55000" endA="300" endPos="45500" dir="5400000" sy="-100000" algn="bl" rotWithShape="0"/>
                </a:effectLst>
                <a:latin typeface="Book Antiqua" pitchFamily="18" charset="0"/>
              </a:rPr>
              <a:t> </a:t>
            </a:r>
            <a:r>
              <a:rPr lang="ro-RO" sz="1600" dirty="0" smtClean="0">
                <a:effectLst>
                  <a:reflection blurRad="6350" stA="55000" endA="300" endPos="45500" dir="5400000" sy="-100000" algn="bl" rotWithShape="0"/>
                </a:effectLst>
                <a:latin typeface="Book Antiqua" pitchFamily="18" charset="0"/>
              </a:rPr>
              <a:t>672</a:t>
            </a:r>
            <a:r>
              <a:rPr lang="en-US" sz="1600" dirty="0" smtClean="0">
                <a:effectLst>
                  <a:reflection blurRad="6350" stA="55000" endA="300" endPos="45500" dir="5400000" sy="-100000" algn="bl" rotWithShape="0"/>
                </a:effectLst>
                <a:latin typeface="Book Antiqua" pitchFamily="18" charset="0"/>
              </a:rPr>
              <a:t>.</a:t>
            </a:r>
            <a:r>
              <a:rPr lang="ro-RO" sz="1600" dirty="0" smtClean="0">
                <a:effectLst>
                  <a:reflection blurRad="6350" stA="55000" endA="300" endPos="45500" dir="5400000" sy="-100000" algn="bl" rotWithShape="0"/>
                </a:effectLst>
                <a:latin typeface="Book Antiqua" pitchFamily="18" charset="0"/>
              </a:rPr>
              <a:t>493</a:t>
            </a:r>
            <a:r>
              <a:rPr lang="en-US" sz="1600" dirty="0" smtClean="0">
                <a:effectLst>
                  <a:reflection blurRad="6350" stA="55000" endA="300" endPos="45500" dir="5400000" sy="-100000" algn="bl" rotWithShape="0"/>
                </a:effectLst>
                <a:latin typeface="Book Antiqua" pitchFamily="18" charset="0"/>
              </a:rPr>
              <a:t> RON</a:t>
            </a:r>
          </a:p>
          <a:p>
            <a:endParaRPr lang="en-US" sz="800" dirty="0" smtClean="0">
              <a:effectLst>
                <a:reflection blurRad="6350" stA="55000" endA="300" endPos="45500" dir="5400000" sy="-100000" algn="bl" rotWithShape="0"/>
              </a:effectLst>
              <a:latin typeface="Book Antiqua" pitchFamily="18" charset="0"/>
            </a:endParaRPr>
          </a:p>
          <a:p>
            <a:r>
              <a:rPr lang="en-US" sz="1600" b="1" dirty="0" err="1" smtClean="0"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Book Antiqua" pitchFamily="18" charset="0"/>
              </a:rPr>
              <a:t>Durata</a:t>
            </a:r>
            <a:r>
              <a:rPr lang="en-US" sz="1600" b="1" dirty="0" smtClean="0"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Book Antiqua" pitchFamily="18" charset="0"/>
              </a:rPr>
              <a:t> </a:t>
            </a:r>
            <a:r>
              <a:rPr lang="en-US" sz="1600" b="1" dirty="0" err="1" smtClean="0"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Book Antiqua" pitchFamily="18" charset="0"/>
              </a:rPr>
              <a:t>proiectului</a:t>
            </a:r>
            <a:r>
              <a:rPr lang="en-US" sz="1600" dirty="0" smtClean="0"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Book Antiqua" pitchFamily="18" charset="0"/>
              </a:rPr>
              <a:t>:</a:t>
            </a:r>
            <a:r>
              <a:rPr lang="en-US" sz="1600" dirty="0" smtClean="0">
                <a:effectLst>
                  <a:reflection blurRad="6350" stA="55000" endA="300" endPos="45500" dir="5400000" sy="-100000" algn="bl" rotWithShape="0"/>
                </a:effectLst>
                <a:latin typeface="Book Antiqua" pitchFamily="18" charset="0"/>
              </a:rPr>
              <a:t> 2010 – 2013 (36 </a:t>
            </a:r>
            <a:r>
              <a:rPr lang="en-US" sz="1600" dirty="0" err="1" smtClean="0">
                <a:effectLst>
                  <a:reflection blurRad="6350" stA="55000" endA="300" endPos="45500" dir="5400000" sy="-100000" algn="bl" rotWithShape="0"/>
                </a:effectLst>
                <a:latin typeface="Book Antiqua" pitchFamily="18" charset="0"/>
              </a:rPr>
              <a:t>luni</a:t>
            </a:r>
            <a:r>
              <a:rPr lang="en-US" sz="1600" dirty="0" smtClean="0">
                <a:effectLst>
                  <a:reflection blurRad="6350" stA="55000" endA="300" endPos="45500" dir="5400000" sy="-100000" algn="bl" rotWithShape="0"/>
                </a:effectLst>
                <a:latin typeface="Book Antiqua" pitchFamily="18" charset="0"/>
              </a:rPr>
              <a:t>)</a:t>
            </a:r>
            <a:endParaRPr lang="en-US" sz="1600" dirty="0">
              <a:effectLst>
                <a:reflection blurRad="6350" stA="55000" endA="300" endPos="45500" dir="5400000" sy="-100000" algn="bl" rotWithShape="0"/>
              </a:effectLst>
              <a:latin typeface="Book Antiqua" pitchFamily="18" charset="0"/>
            </a:endParaRPr>
          </a:p>
        </p:txBody>
      </p:sp>
      <p:pic>
        <p:nvPicPr>
          <p:cNvPr id="11" name="Picture 10" descr="pn2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838200" y="1752600"/>
            <a:ext cx="1224877" cy="1004321"/>
          </a:xfrm>
          <a:prstGeom prst="rect">
            <a:avLst/>
          </a:prstGeom>
          <a:effectLst>
            <a:glow rad="228600">
              <a:schemeClr val="accent6">
                <a:satMod val="175000"/>
                <a:alpha val="40000"/>
              </a:schemeClr>
            </a:glow>
            <a:reflection blurRad="6350" stA="50000" endA="300" endPos="55500" dist="50800" dir="5400000" sy="-100000" algn="bl" rotWithShape="0"/>
          </a:effectLst>
        </p:spPr>
      </p:pic>
      <p:pic>
        <p:nvPicPr>
          <p:cNvPr id="12" name="Picture 11" descr="uefiscsu_top_r2.gif"/>
          <p:cNvPicPr>
            <a:picLocks noChangeAspect="1"/>
          </p:cNvPicPr>
          <p:nvPr/>
        </p:nvPicPr>
        <p:blipFill>
          <a:blip r:embed="rId5">
            <a:lum bright="-2000" contrast="50000"/>
          </a:blip>
          <a:srcRect r="78892" b="5085"/>
          <a:stretch>
            <a:fillRect/>
          </a:stretch>
        </p:blipFill>
        <p:spPr>
          <a:xfrm>
            <a:off x="609600" y="685800"/>
            <a:ext cx="1676400" cy="628650"/>
          </a:xfrm>
          <a:prstGeom prst="rect">
            <a:avLst/>
          </a:prstGeom>
          <a:solidFill>
            <a:schemeClr val="bg1">
              <a:alpha val="0"/>
            </a:schemeClr>
          </a:solidFill>
          <a:ln>
            <a:noFill/>
          </a:ln>
          <a:effectLst>
            <a:glow rad="101600">
              <a:schemeClr val="accent6">
                <a:satMod val="175000"/>
                <a:alpha val="40000"/>
              </a:schemeClr>
            </a:glow>
            <a:outerShdw blurRad="292100" dist="139700" dir="2700000" algn="tl" rotWithShape="0">
              <a:srgbClr val="333333">
                <a:alpha val="65000"/>
              </a:srgbClr>
            </a:outerShdw>
            <a:reflection blurRad="6350" stA="50000" endA="300" endPos="55500" dist="50800" dir="5400000" sy="-100000" algn="bl" rotWithShape="0"/>
          </a:effectLst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371600"/>
            <a:ext cx="8229600" cy="457200"/>
          </a:xfrm>
        </p:spPr>
        <p:txBody>
          <a:bodyPr>
            <a:normAutofit/>
          </a:bodyPr>
          <a:lstStyle/>
          <a:p>
            <a:pPr algn="ctr"/>
            <a:r>
              <a:rPr sz="2000" b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50000" endA="300" endPos="50000" dist="29997" dir="5400000" sy="-100000" algn="bl" rotWithShape="0"/>
                </a:effectLst>
                <a:latin typeface="Book Antiqua" pitchFamily="18" charset="0"/>
              </a:rPr>
              <a:t>ECHIPA   DE   CERCETARE</a:t>
            </a:r>
            <a:endParaRPr lang="en-US" sz="20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6350" stA="50000" endA="300" endPos="50000" dist="29997" dir="5400000" sy="-100000" algn="bl" rotWithShape="0"/>
              </a:effectLst>
              <a:latin typeface="Book Antiqua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743200" y="2514600"/>
            <a:ext cx="5029200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buClr>
                <a:srgbClr val="FF0000"/>
              </a:buClr>
              <a:buFont typeface="Wingdings" pitchFamily="2" charset="2"/>
              <a:buChar char="q"/>
            </a:pP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  <a:ea typeface="Times New Roman" pitchFamily="18" charset="0"/>
                <a:cs typeface="Arial" pitchFamily="34" charset="0"/>
              </a:rPr>
              <a:t>  </a:t>
            </a:r>
            <a:r>
              <a:rPr lang="ro-RO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55000" endA="300" endPos="45500" dir="5400000" sy="-100000" algn="bl" rotWithShape="0"/>
                </a:effectLst>
                <a:latin typeface="Book Antiqua" pitchFamily="18" charset="0"/>
                <a:ea typeface="Times New Roman" pitchFamily="18" charset="0"/>
                <a:cs typeface="Arial" pitchFamily="34" charset="0"/>
              </a:rPr>
              <a:t>Dr</a:t>
            </a:r>
            <a:r>
              <a:rPr lang="ro-RO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55000" endA="300" endPos="45500" dir="5400000" sy="-100000" algn="bl" rotWithShape="0"/>
                </a:effectLst>
                <a:latin typeface="Book Antiqua" pitchFamily="18" charset="0"/>
                <a:ea typeface="Times New Roman" pitchFamily="18" charset="0"/>
                <a:cs typeface="Arial" pitchFamily="34" charset="0"/>
              </a:rPr>
              <a:t>.</a:t>
            </a:r>
            <a:r>
              <a:rPr lang="ro-RO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55000" endA="300" endPos="45500" dir="5400000" sy="-100000" algn="bl" rotWithShape="0"/>
                </a:effectLst>
                <a:latin typeface="Book Antiqua" pitchFamily="18" charset="0"/>
                <a:ea typeface="Times New Roman" pitchFamily="18" charset="0"/>
                <a:cs typeface="Arial" pitchFamily="34" charset="0"/>
              </a:rPr>
              <a:t>  Mariana-Dana  DAMACEANU</a:t>
            </a:r>
            <a:endParaRPr lang="en-US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6350" stA="55000" endA="300" endPos="45500" dir="5400000" sy="-100000" algn="bl" rotWithShape="0"/>
              </a:effectLst>
              <a:latin typeface="Book Antiqua" pitchFamily="18" charset="0"/>
              <a:ea typeface="Times New Roman" pitchFamily="18" charset="0"/>
              <a:cs typeface="Arial" pitchFamily="34" charset="0"/>
            </a:endParaRPr>
          </a:p>
          <a:p>
            <a:pPr lvl="0">
              <a:buClr>
                <a:srgbClr val="FF0000"/>
              </a:buClr>
            </a:pP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  <a:cs typeface="Arial" pitchFamily="34" charset="0"/>
              </a:rPr>
              <a:t>      </a:t>
            </a:r>
            <a:r>
              <a:rPr lang="en-US" sz="1400" dirty="0" smtClean="0">
                <a:latin typeface="Book Antiqua" pitchFamily="18" charset="0"/>
                <a:cs typeface="Arial" pitchFamily="34" charset="0"/>
                <a:hlinkClick r:id="rId2"/>
              </a:rPr>
              <a:t>damaceanu@icmpp.ro</a:t>
            </a:r>
            <a:endParaRPr lang="en-US" sz="1400" dirty="0" smtClean="0">
              <a:latin typeface="Book Antiqua" pitchFamily="18" charset="0"/>
              <a:cs typeface="Arial" pitchFamily="34" charset="0"/>
            </a:endParaRPr>
          </a:p>
          <a:p>
            <a:pPr lvl="0">
              <a:buClr>
                <a:srgbClr val="FF0000"/>
              </a:buClr>
            </a:pPr>
            <a:endParaRPr lang="es-ES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 Antiqua" pitchFamily="18" charset="0"/>
            </a:endParaRPr>
          </a:p>
          <a:p>
            <a:pPr>
              <a:buClr>
                <a:srgbClr val="FF0000"/>
              </a:buClr>
              <a:buFont typeface="Wingdings" pitchFamily="2" charset="2"/>
              <a:buChar char="q"/>
            </a:pP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</a:rPr>
              <a:t>  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55000" endA="300" endPos="45500" dir="5400000" sy="-100000" algn="bl" rotWithShape="0"/>
                </a:effectLst>
                <a:latin typeface="Book Antiqua" pitchFamily="18" charset="0"/>
              </a:rPr>
              <a:t>Dr.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55000" endA="300" endPos="45500" dir="5400000" sy="-100000" algn="bl" rotWithShape="0"/>
                </a:effectLst>
                <a:latin typeface="Book Antiqua" pitchFamily="18" charset="0"/>
              </a:rPr>
              <a:t> </a:t>
            </a:r>
            <a:r>
              <a:rPr lang="ro-RO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55000" endA="300" endPos="45500" dir="5400000" sy="-100000" algn="bl" rotWithShape="0"/>
                </a:effectLst>
                <a:latin typeface="Book Antiqua" pitchFamily="18" charset="0"/>
              </a:rPr>
              <a:t> </a:t>
            </a:r>
            <a:r>
              <a:rPr lang="it-IT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55000" endA="300" endPos="45500" dir="5400000" sy="-100000" algn="bl" rotWithShape="0"/>
                </a:effectLst>
                <a:latin typeface="Book Antiqua" pitchFamily="18" charset="0"/>
              </a:rPr>
              <a:t>Andreea </a:t>
            </a:r>
            <a:r>
              <a:rPr lang="it-IT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55000" endA="300" endPos="45500" dir="5400000" sy="-100000" algn="bl" rotWithShape="0"/>
                </a:effectLst>
                <a:latin typeface="Book Antiqua" pitchFamily="18" charset="0"/>
              </a:rPr>
              <a:t>Irina </a:t>
            </a:r>
            <a:r>
              <a:rPr lang="ro-RO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55000" endA="300" endPos="45500" dir="5400000" sy="-100000" algn="bl" rotWithShape="0"/>
                </a:effectLst>
                <a:latin typeface="Book Antiqua" pitchFamily="18" charset="0"/>
              </a:rPr>
              <a:t> </a:t>
            </a:r>
            <a:r>
              <a:rPr lang="it-IT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55000" endA="300" endPos="45500" dir="5400000" sy="-100000" algn="bl" rotWithShape="0"/>
                </a:effectLst>
                <a:latin typeface="Book Antiqua" pitchFamily="18" charset="0"/>
              </a:rPr>
              <a:t>COSUTCHI</a:t>
            </a:r>
            <a:endParaRPr lang="it-IT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6350" stA="55000" endA="300" endPos="45500" dir="5400000" sy="-100000" algn="bl" rotWithShape="0"/>
              </a:effectLst>
              <a:latin typeface="Book Antiqua" pitchFamily="18" charset="0"/>
            </a:endParaRPr>
          </a:p>
          <a:p>
            <a:pPr>
              <a:buClr>
                <a:srgbClr val="FF0000"/>
              </a:buClr>
            </a:pP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</a:rPr>
              <a:t>      </a:t>
            </a:r>
            <a:r>
              <a:rPr lang="en-US" sz="1400" u="sng" dirty="0" smtClean="0">
                <a:solidFill>
                  <a:schemeClr val="accent1">
                    <a:lumMod val="75000"/>
                  </a:schemeClr>
                </a:solidFill>
                <a:latin typeface="Book Antiqua" pitchFamily="18" charset="0"/>
              </a:rPr>
              <a:t>cosutchi.irina@icmpp.ro</a:t>
            </a:r>
          </a:p>
          <a:p>
            <a:pPr>
              <a:buClr>
                <a:srgbClr val="FF0000"/>
              </a:buClr>
              <a:buFont typeface="Wingdings" pitchFamily="2" charset="2"/>
              <a:buChar char="q"/>
            </a:pPr>
            <a:endParaRPr lang="en-US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 Antiqua" pitchFamily="18" charset="0"/>
            </a:endParaRPr>
          </a:p>
          <a:p>
            <a:pPr>
              <a:buClr>
                <a:srgbClr val="FF0000"/>
              </a:buClr>
              <a:buFont typeface="Wingdings" pitchFamily="2" charset="2"/>
              <a:buChar char="q"/>
            </a:pP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</a:rPr>
              <a:t>  </a:t>
            </a:r>
            <a:r>
              <a:rPr lang="en-US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55000" endA="300" endPos="45500" dir="5400000" sy="-100000" algn="bl" rotWithShape="0"/>
                </a:effectLst>
                <a:latin typeface="Book Antiqua" pitchFamily="18" charset="0"/>
              </a:rPr>
              <a:t>Drd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55000" endA="300" endPos="45500" dir="5400000" sy="-100000" algn="bl" rotWithShape="0"/>
                </a:effectLst>
                <a:latin typeface="Book Antiqua" pitchFamily="18" charset="0"/>
              </a:rPr>
              <a:t>.</a:t>
            </a:r>
            <a:r>
              <a:rPr lang="ro-RO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55000" endA="300" endPos="45500" dir="5400000" sy="-100000" algn="bl" rotWithShape="0"/>
                </a:effectLst>
                <a:latin typeface="Book Antiqua" pitchFamily="18" charset="0"/>
              </a:rPr>
              <a:t> 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55000" endA="300" endPos="45500" dir="5400000" sy="-100000" algn="bl" rotWithShape="0"/>
                </a:effectLst>
                <a:latin typeface="Book Antiqua" pitchFamily="18" charset="0"/>
              </a:rPr>
              <a:t> </a:t>
            </a:r>
            <a:r>
              <a:rPr lang="ro-RO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55000" endA="300" endPos="45500" dir="5400000" sy="-100000" algn="bl" rotWithShape="0"/>
                </a:effectLst>
                <a:latin typeface="Book Antiqua" pitchFamily="18" charset="0"/>
              </a:rPr>
              <a:t>Radu-</a:t>
            </a:r>
            <a:r>
              <a:rPr lang="it-IT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55000" endA="300" endPos="45500" dir="5400000" sy="-100000" algn="bl" rotWithShape="0"/>
                </a:effectLst>
                <a:latin typeface="Book Antiqua" pitchFamily="18" charset="0"/>
              </a:rPr>
              <a:t>Dan</a:t>
            </a:r>
            <a:r>
              <a:rPr lang="ro-RO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55000" endA="300" endPos="45500" dir="5400000" sy="-100000" algn="bl" rotWithShape="0"/>
                </a:effectLst>
                <a:latin typeface="Book Antiqua" pitchFamily="18" charset="0"/>
              </a:rPr>
              <a:t> </a:t>
            </a:r>
            <a:r>
              <a:rPr lang="it-IT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55000" endA="300" endPos="45500" dir="5400000" sy="-100000" algn="bl" rotWithShape="0"/>
                </a:effectLst>
                <a:latin typeface="Book Antiqua" pitchFamily="18" charset="0"/>
              </a:rPr>
              <a:t> </a:t>
            </a:r>
            <a:r>
              <a:rPr lang="it-IT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55000" endA="300" endPos="45500" dir="5400000" sy="-100000" algn="bl" rotWithShape="0"/>
                </a:effectLst>
                <a:latin typeface="Book Antiqua" pitchFamily="18" charset="0"/>
              </a:rPr>
              <a:t>RUSU </a:t>
            </a:r>
          </a:p>
          <a:p>
            <a:pPr>
              <a:buClr>
                <a:srgbClr val="FF0000"/>
              </a:buClr>
            </a:pPr>
            <a:r>
              <a:rPr lang="it-IT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</a:rPr>
              <a:t>      </a:t>
            </a:r>
            <a:r>
              <a:rPr lang="it-IT" sz="1400" dirty="0" smtClean="0">
                <a:solidFill>
                  <a:schemeClr val="accent1">
                    <a:lumMod val="75000"/>
                  </a:schemeClr>
                </a:solidFill>
                <a:latin typeface="Book Antiqua" pitchFamily="18" charset="0"/>
                <a:hlinkClick r:id="rId3"/>
              </a:rPr>
              <a:t>radu.rusu@icmpp.ro</a:t>
            </a:r>
            <a:endParaRPr lang="it-IT" sz="1400" dirty="0" smtClean="0">
              <a:solidFill>
                <a:schemeClr val="accent1">
                  <a:lumMod val="75000"/>
                </a:schemeClr>
              </a:solidFill>
              <a:latin typeface="Book Antiqua" pitchFamily="18" charset="0"/>
            </a:endParaRPr>
          </a:p>
          <a:p>
            <a:pPr>
              <a:buClr>
                <a:srgbClr val="FF0000"/>
              </a:buClr>
            </a:pPr>
            <a:endParaRPr lang="en-US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 Antiqua" pitchFamily="18" charset="0"/>
            </a:endParaRPr>
          </a:p>
          <a:p>
            <a:pPr>
              <a:buClr>
                <a:srgbClr val="FF0000"/>
              </a:buClr>
              <a:buFont typeface="Wingdings" pitchFamily="2" charset="2"/>
              <a:buChar char="q"/>
            </a:pP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</a:rPr>
              <a:t>  </a:t>
            </a:r>
            <a:r>
              <a:rPr lang="en-US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55000" endA="300" endPos="45500" dir="5400000" sy="-100000" algn="bl" rotWithShape="0"/>
                </a:effectLst>
                <a:latin typeface="Book Antiqua" pitchFamily="18" charset="0"/>
              </a:rPr>
              <a:t>Drd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55000" endA="300" endPos="45500" dir="5400000" sy="-100000" algn="bl" rotWithShape="0"/>
                </a:effectLst>
                <a:latin typeface="Book Antiqua" pitchFamily="18" charset="0"/>
              </a:rPr>
              <a:t>.</a:t>
            </a:r>
            <a:r>
              <a:rPr lang="ro-RO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55000" endA="300" endPos="45500" dir="5400000" sy="-100000" algn="bl" rotWithShape="0"/>
                </a:effectLst>
                <a:latin typeface="Book Antiqua" pitchFamily="18" charset="0"/>
              </a:rPr>
              <a:t> 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55000" endA="300" endPos="45500" dir="5400000" sy="-100000" algn="bl" rotWithShape="0"/>
                </a:effectLst>
                <a:latin typeface="Book Antiqua" pitchFamily="18" charset="0"/>
              </a:rPr>
              <a:t> </a:t>
            </a:r>
            <a:r>
              <a:rPr lang="it-IT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55000" endA="300" endPos="45500" dir="5400000" sy="-100000" algn="bl" rotWithShape="0"/>
                </a:effectLst>
                <a:latin typeface="Book Antiqua" pitchFamily="18" charset="0"/>
              </a:rPr>
              <a:t>Stefan</a:t>
            </a:r>
            <a:r>
              <a:rPr lang="ro-RO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55000" endA="300" endPos="45500" dir="5400000" sy="-100000" algn="bl" rotWithShape="0"/>
                </a:effectLst>
                <a:latin typeface="Book Antiqua" pitchFamily="18" charset="0"/>
              </a:rPr>
              <a:t> </a:t>
            </a:r>
            <a:r>
              <a:rPr lang="it-IT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55000" endA="300" endPos="45500" dir="5400000" sy="-100000" algn="bl" rotWithShape="0"/>
                </a:effectLst>
                <a:latin typeface="Book Antiqua" pitchFamily="18" charset="0"/>
              </a:rPr>
              <a:t> </a:t>
            </a:r>
            <a:r>
              <a:rPr lang="it-IT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55000" endA="300" endPos="45500" dir="5400000" sy="-100000" algn="bl" rotWithShape="0"/>
                </a:effectLst>
                <a:latin typeface="Book Antiqua" pitchFamily="18" charset="0"/>
              </a:rPr>
              <a:t>CHISCA</a:t>
            </a:r>
          </a:p>
          <a:p>
            <a:pPr>
              <a:buClr>
                <a:srgbClr val="FF0000"/>
              </a:buClr>
            </a:pPr>
            <a:r>
              <a:rPr lang="it-IT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</a:rPr>
              <a:t>      </a:t>
            </a:r>
            <a:r>
              <a:rPr lang="it-IT" sz="1400" dirty="0" smtClean="0">
                <a:solidFill>
                  <a:srgbClr val="FF0000"/>
                </a:solidFill>
                <a:latin typeface="Book Antiqua" pitchFamily="18" charset="0"/>
                <a:hlinkClick r:id="rId3"/>
              </a:rPr>
              <a:t>stefan.chisca@icmpp.ro</a:t>
            </a:r>
            <a:endParaRPr lang="en-US" sz="1400" u="sng" dirty="0">
              <a:solidFill>
                <a:schemeClr val="accent4">
                  <a:lumMod val="75000"/>
                </a:schemeClr>
              </a:solidFill>
              <a:latin typeface="Book Antiqua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667000" y="533400"/>
            <a:ext cx="3886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buClr>
                <a:srgbClr val="FF0000"/>
              </a:buClr>
              <a:buSzPct val="100000"/>
              <a:buFont typeface="Wingdings" pitchFamily="2" charset="2"/>
              <a:buChar char="q"/>
            </a:pPr>
            <a:r>
              <a:rPr lang="en-US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50000" endA="300" endPos="50000" dist="29997" dir="5400000" sy="-100000" algn="bl" rotWithShape="0"/>
                </a:effectLst>
                <a:latin typeface="Book Antiqua" pitchFamily="18" charset="0"/>
              </a:rPr>
              <a:t>  REZUMATUL  PROIECTULUI</a:t>
            </a:r>
            <a:endParaRPr lang="en-US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6350" stA="50000" endA="300" endPos="50000" dist="29997" dir="5400000" sy="-100000" algn="bl" rotWithShape="0"/>
              </a:effectLst>
              <a:latin typeface="Book Antiqua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276600" y="1066800"/>
            <a:ext cx="5410200" cy="5478423"/>
          </a:xfrm>
          <a:prstGeom prst="rect">
            <a:avLst/>
          </a:prstGeom>
          <a:noFill/>
        </p:spPr>
        <p:txBody>
          <a:bodyPr wrap="square" spcCol="182880" rtlCol="0">
            <a:spAutoFit/>
          </a:bodyPr>
          <a:lstStyle/>
          <a:p>
            <a:pPr algn="just">
              <a:lnSpc>
                <a:spcPts val="2000"/>
              </a:lnSpc>
              <a:buClr>
                <a:srgbClr val="FF0000"/>
              </a:buClr>
              <a:buFont typeface="Wingdings" pitchFamily="2" charset="2"/>
              <a:buChar char="q"/>
            </a:pPr>
            <a:r>
              <a:rPr lang="it-IT" sz="1400" dirty="0" smtClean="0">
                <a:latin typeface="Book Antiqua" pitchFamily="18" charset="0"/>
              </a:rPr>
              <a:t>  Proiectul are drept obiectiv principal formarea unei echipe tinere de cercetare in domeniul materialelor pe baza de polimeri aromatici cu cicluri condensate, incadrandu-se, conform PC7 al UE, in aria tematica S&amp;T, prioritatea nr. 4: &lt;Nanostiinte si nanotehnologii, materiale si noi procese de productie&gt;. </a:t>
            </a:r>
          </a:p>
          <a:p>
            <a:pPr algn="just">
              <a:lnSpc>
                <a:spcPts val="2000"/>
              </a:lnSpc>
              <a:buClr>
                <a:srgbClr val="FF0000"/>
              </a:buClr>
              <a:buFont typeface="Wingdings" pitchFamily="2" charset="2"/>
              <a:buChar char="q"/>
            </a:pPr>
            <a:endParaRPr lang="it-IT" sz="1400" dirty="0" smtClean="0">
              <a:latin typeface="Book Antiqua" pitchFamily="18" charset="0"/>
            </a:endParaRPr>
          </a:p>
          <a:p>
            <a:pPr algn="just">
              <a:lnSpc>
                <a:spcPts val="2000"/>
              </a:lnSpc>
              <a:buClr>
                <a:srgbClr val="FF0000"/>
              </a:buClr>
              <a:buFont typeface="Wingdings" pitchFamily="2" charset="2"/>
              <a:buChar char="q"/>
            </a:pPr>
            <a:r>
              <a:rPr lang="it-IT" sz="1400" dirty="0" smtClean="0">
                <a:latin typeface="Book Antiqua" pitchFamily="18" charset="0"/>
              </a:rPr>
              <a:t>  Ideea de baza a proiectului este designul unor polimeri care sa posede o combinatie optima de cicluri aromatice cu caracter electronodonor si electronoacceptor in aceeasi unitate structurala a polimerului, pentru a asigura un transport eficient de sarcini electrice, si, drept urmare, un set de proprietati electronice si optoelectronice necesare unor aplicatii ulterioare in nanotehnologii. </a:t>
            </a:r>
          </a:p>
          <a:p>
            <a:pPr algn="just">
              <a:lnSpc>
                <a:spcPts val="2000"/>
              </a:lnSpc>
              <a:buClr>
                <a:srgbClr val="FF0000"/>
              </a:buClr>
              <a:buFont typeface="Wingdings" pitchFamily="2" charset="2"/>
              <a:buChar char="q"/>
            </a:pPr>
            <a:endParaRPr lang="it-IT" sz="1400" dirty="0" smtClean="0">
              <a:latin typeface="Book Antiqua" pitchFamily="18" charset="0"/>
            </a:endParaRPr>
          </a:p>
          <a:p>
            <a:pPr algn="just">
              <a:lnSpc>
                <a:spcPts val="2000"/>
              </a:lnSpc>
              <a:buClr>
                <a:srgbClr val="FF0000"/>
              </a:buClr>
              <a:buFont typeface="Wingdings" pitchFamily="2" charset="2"/>
              <a:buChar char="q"/>
            </a:pPr>
            <a:r>
              <a:rPr lang="it-IT" sz="1400" dirty="0" smtClean="0">
                <a:latin typeface="Book Antiqua" pitchFamily="18" charset="0"/>
              </a:rPr>
              <a:t>  Polimerii vor fi astfel proiectati incat sa posede solubilitate si prelucrabilitate satisfacatoare, proprietati termice, fizico-mecanice, optice si electrice superioare polimerilor conventionali. </a:t>
            </a:r>
          </a:p>
          <a:p>
            <a:pPr algn="just">
              <a:lnSpc>
                <a:spcPts val="2000"/>
              </a:lnSpc>
              <a:buClr>
                <a:srgbClr val="FF0000"/>
              </a:buClr>
              <a:buFont typeface="Wingdings" pitchFamily="2" charset="2"/>
              <a:buChar char="q"/>
            </a:pPr>
            <a:endParaRPr lang="it-IT" sz="1400" dirty="0" smtClean="0">
              <a:latin typeface="Book Antiqua" pitchFamily="18" charset="0"/>
            </a:endParaRPr>
          </a:p>
          <a:p>
            <a:pPr algn="just">
              <a:lnSpc>
                <a:spcPts val="2000"/>
              </a:lnSpc>
              <a:buClr>
                <a:srgbClr val="FF0000"/>
              </a:buClr>
              <a:buFont typeface="Wingdings" pitchFamily="2" charset="2"/>
              <a:buChar char="q"/>
            </a:pPr>
            <a:r>
              <a:rPr lang="it-IT" sz="1400" dirty="0" smtClean="0">
                <a:latin typeface="Book Antiqua" pitchFamily="18" charset="0"/>
              </a:rPr>
              <a:t>  Se vor selecta acei polimeri care au combinatia optima de proprietati si prelucrabilitate pentru a experimenta utilizarea lor in dispozitive electronice ca OLED-uri si OFET-uri.</a:t>
            </a:r>
            <a:endParaRPr lang="en-US" sz="1400" dirty="0">
              <a:latin typeface="Book Antiqua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609600" y="2133600"/>
            <a:ext cx="201208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buClr>
                <a:srgbClr val="FF0000"/>
              </a:buClr>
              <a:buFont typeface="Wingdings" pitchFamily="2" charset="2"/>
              <a:buChar char="q"/>
            </a:pPr>
            <a:r>
              <a:rPr lang="en-US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50000" endA="300" endPos="50000" dist="29997" dir="5400000" sy="-100000" algn="bl" rotWithShape="0"/>
                </a:effectLst>
                <a:latin typeface="Book Antiqua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50000" endA="300" endPos="50000" dist="29997" dir="5400000" sy="-100000" algn="bl" rotWithShape="0"/>
                </a:effectLst>
                <a:latin typeface="Book Antiqua" pitchFamily="18" charset="0"/>
              </a:rPr>
              <a:t>Termeni</a:t>
            </a:r>
            <a:r>
              <a:rPr lang="en-US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50000" endA="300" endPos="50000" dist="29997" dir="5400000" sy="-100000" algn="bl" rotWithShape="0"/>
                </a:effectLst>
                <a:latin typeface="Book Antiqua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50000" endA="300" endPos="50000" dist="29997" dir="5400000" sy="-100000" algn="bl" rotWithShape="0"/>
                </a:effectLst>
                <a:latin typeface="Book Antiqua" pitchFamily="18" charset="0"/>
              </a:rPr>
              <a:t>cheie</a:t>
            </a:r>
            <a:r>
              <a:rPr lang="en-US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50000" endA="300" endPos="50000" dist="29997" dir="5400000" sy="-100000" algn="bl" rotWithShape="0"/>
                </a:effectLst>
                <a:latin typeface="Book Antiqua" pitchFamily="18" charset="0"/>
              </a:rPr>
              <a:t>: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228600" y="2743200"/>
            <a:ext cx="2743200" cy="26930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ctr"/>
            <a:r>
              <a:rPr lang="en-US" sz="1400" dirty="0" smtClean="0">
                <a:solidFill>
                  <a:srgbClr val="FF0000"/>
                </a:solidFill>
                <a:latin typeface="Book Antiqua" pitchFamily="18" charset="0"/>
              </a:rPr>
              <a:t> </a:t>
            </a:r>
            <a:r>
              <a:rPr lang="en-US" sz="1400" dirty="0" err="1" smtClean="0">
                <a:latin typeface="Book Antiqua" pitchFamily="18" charset="0"/>
              </a:rPr>
              <a:t>materiale</a:t>
            </a:r>
            <a:r>
              <a:rPr lang="en-US" sz="1400" dirty="0" smtClean="0">
                <a:latin typeface="Book Antiqua" pitchFamily="18" charset="0"/>
              </a:rPr>
              <a:t> </a:t>
            </a:r>
            <a:r>
              <a:rPr lang="en-US" sz="1400" dirty="0" err="1" smtClean="0">
                <a:latin typeface="Book Antiqua" pitchFamily="18" charset="0"/>
              </a:rPr>
              <a:t>polimerice</a:t>
            </a:r>
            <a:r>
              <a:rPr lang="en-US" sz="1400" dirty="0" smtClean="0">
                <a:latin typeface="Book Antiqua" pitchFamily="18" charset="0"/>
              </a:rPr>
              <a:t> </a:t>
            </a:r>
          </a:p>
          <a:p>
            <a:pPr marL="342900" indent="-342900" algn="ctr"/>
            <a:endParaRPr lang="en-US" sz="1400" dirty="0" smtClean="0">
              <a:latin typeface="Book Antiqua" pitchFamily="18" charset="0"/>
            </a:endParaRPr>
          </a:p>
          <a:p>
            <a:pPr marL="342900" indent="-342900" algn="ctr"/>
            <a:r>
              <a:rPr lang="en-US" sz="1400" dirty="0" smtClean="0">
                <a:latin typeface="Book Antiqua" pitchFamily="18" charset="0"/>
              </a:rPr>
              <a:t> </a:t>
            </a:r>
            <a:r>
              <a:rPr lang="en-US" sz="1400" dirty="0" err="1" smtClean="0">
                <a:latin typeface="Book Antiqua" pitchFamily="18" charset="0"/>
              </a:rPr>
              <a:t>proprietati</a:t>
            </a:r>
            <a:r>
              <a:rPr lang="en-US" sz="1400" dirty="0" smtClean="0">
                <a:latin typeface="Book Antiqua" pitchFamily="18" charset="0"/>
              </a:rPr>
              <a:t> </a:t>
            </a:r>
            <a:r>
              <a:rPr lang="en-US" sz="1400" dirty="0" err="1" smtClean="0">
                <a:latin typeface="Book Antiqua" pitchFamily="18" charset="0"/>
              </a:rPr>
              <a:t>dielectrice</a:t>
            </a:r>
            <a:r>
              <a:rPr lang="en-US" sz="1400" dirty="0" smtClean="0">
                <a:latin typeface="Book Antiqua" pitchFamily="18" charset="0"/>
              </a:rPr>
              <a:t>, </a:t>
            </a:r>
            <a:br>
              <a:rPr lang="en-US" sz="1400" dirty="0" smtClean="0">
                <a:latin typeface="Book Antiqua" pitchFamily="18" charset="0"/>
              </a:rPr>
            </a:br>
            <a:endParaRPr lang="en-US" sz="100" dirty="0" smtClean="0">
              <a:latin typeface="Book Antiqua" pitchFamily="18" charset="0"/>
            </a:endParaRPr>
          </a:p>
          <a:p>
            <a:pPr marL="342900" indent="-342900" algn="ctr"/>
            <a:r>
              <a:rPr lang="en-US" sz="1400" dirty="0" err="1" smtClean="0">
                <a:latin typeface="Book Antiqua" pitchFamily="18" charset="0"/>
              </a:rPr>
              <a:t>semiconductoare</a:t>
            </a:r>
            <a:endParaRPr lang="en-US" sz="1400" dirty="0" smtClean="0">
              <a:latin typeface="Book Antiqua" pitchFamily="18" charset="0"/>
            </a:endParaRPr>
          </a:p>
          <a:p>
            <a:pPr marL="342900" indent="-342900" algn="ctr"/>
            <a:endParaRPr lang="en-US" sz="1400" dirty="0" smtClean="0">
              <a:latin typeface="Book Antiqua" pitchFamily="18" charset="0"/>
            </a:endParaRPr>
          </a:p>
          <a:p>
            <a:pPr marL="342900" indent="-342900" algn="ctr"/>
            <a:r>
              <a:rPr lang="en-US" sz="1400" dirty="0" smtClean="0">
                <a:latin typeface="Book Antiqua" pitchFamily="18" charset="0"/>
              </a:rPr>
              <a:t> </a:t>
            </a:r>
            <a:r>
              <a:rPr lang="en-US" sz="1400" dirty="0" err="1" smtClean="0">
                <a:latin typeface="Book Antiqua" pitchFamily="18" charset="0"/>
              </a:rPr>
              <a:t>filme</a:t>
            </a:r>
            <a:r>
              <a:rPr lang="en-US" sz="1400" dirty="0" smtClean="0">
                <a:latin typeface="Book Antiqua" pitchFamily="18" charset="0"/>
              </a:rPr>
              <a:t> </a:t>
            </a:r>
            <a:r>
              <a:rPr lang="en-US" sz="1400" dirty="0" err="1" smtClean="0">
                <a:latin typeface="Book Antiqua" pitchFamily="18" charset="0"/>
              </a:rPr>
              <a:t>nanometrice</a:t>
            </a:r>
            <a:r>
              <a:rPr lang="en-US" sz="1400" dirty="0" smtClean="0">
                <a:latin typeface="Book Antiqua" pitchFamily="18" charset="0"/>
              </a:rPr>
              <a:t> </a:t>
            </a:r>
          </a:p>
          <a:p>
            <a:pPr marL="342900" indent="-342900" algn="ctr"/>
            <a:endParaRPr lang="en-US" sz="1400" dirty="0" smtClean="0">
              <a:latin typeface="Book Antiqua" pitchFamily="18" charset="0"/>
            </a:endParaRPr>
          </a:p>
          <a:p>
            <a:pPr marL="342900" indent="-342900" algn="ctr"/>
            <a:r>
              <a:rPr lang="en-US" sz="1400" dirty="0" smtClean="0">
                <a:latin typeface="Book Antiqua" pitchFamily="18" charset="0"/>
              </a:rPr>
              <a:t> </a:t>
            </a:r>
            <a:r>
              <a:rPr lang="en-US" sz="1400" dirty="0" err="1" smtClean="0">
                <a:latin typeface="Book Antiqua" pitchFamily="18" charset="0"/>
              </a:rPr>
              <a:t>polimeri</a:t>
            </a:r>
            <a:r>
              <a:rPr lang="en-US" sz="1400" dirty="0" smtClean="0">
                <a:latin typeface="Book Antiqua" pitchFamily="18" charset="0"/>
              </a:rPr>
              <a:t> </a:t>
            </a:r>
            <a:r>
              <a:rPr lang="en-US" sz="1400" dirty="0" err="1" smtClean="0">
                <a:latin typeface="Book Antiqua" pitchFamily="18" charset="0"/>
              </a:rPr>
              <a:t>inalt</a:t>
            </a:r>
            <a:r>
              <a:rPr lang="en-US" sz="1400" dirty="0" smtClean="0">
                <a:latin typeface="Book Antiqua" pitchFamily="18" charset="0"/>
              </a:rPr>
              <a:t> </a:t>
            </a:r>
          </a:p>
          <a:p>
            <a:pPr marL="342900" indent="-342900" algn="ctr"/>
            <a:r>
              <a:rPr lang="en-US" sz="1400" dirty="0" err="1" smtClean="0">
                <a:latin typeface="Book Antiqua" pitchFamily="18" charset="0"/>
              </a:rPr>
              <a:t>performanti</a:t>
            </a:r>
            <a:endParaRPr lang="en-US" sz="1400" dirty="0" smtClean="0">
              <a:latin typeface="Book Antiqua" pitchFamily="18" charset="0"/>
            </a:endParaRPr>
          </a:p>
          <a:p>
            <a:pPr marL="342900" indent="-342900" algn="ctr"/>
            <a:endParaRPr lang="en-US" sz="1400" dirty="0" smtClean="0">
              <a:latin typeface="Book Antiqua" pitchFamily="18" charset="0"/>
            </a:endParaRPr>
          </a:p>
          <a:p>
            <a:pPr marL="342900" indent="-342900" algn="ctr"/>
            <a:r>
              <a:rPr lang="en-US" sz="1400" dirty="0" err="1" smtClean="0">
                <a:latin typeface="Book Antiqua" pitchFamily="18" charset="0"/>
              </a:rPr>
              <a:t>nanotehnologii</a:t>
            </a:r>
            <a:r>
              <a:rPr lang="en-US" sz="1400" dirty="0" smtClean="0">
                <a:latin typeface="Book Antiqua" pitchFamily="18" charset="0"/>
              </a:rPr>
              <a:t> </a:t>
            </a:r>
          </a:p>
          <a:p>
            <a:pPr marL="342900" indent="-342900" algn="ctr"/>
            <a:r>
              <a:rPr lang="en-US" sz="1400" dirty="0" err="1" smtClean="0">
                <a:latin typeface="Book Antiqua" pitchFamily="18" charset="0"/>
              </a:rPr>
              <a:t>electronice</a:t>
            </a:r>
            <a:endParaRPr lang="en-US" sz="1400" dirty="0">
              <a:latin typeface="Book Antiqua" pitchFamily="18" charset="0"/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381000" y="1828800"/>
            <a:ext cx="2362200" cy="3810000"/>
          </a:xfrm>
          <a:prstGeom prst="roundRect">
            <a:avLst/>
          </a:prstGeom>
          <a:noFill/>
          <a:ln w="25400">
            <a:solidFill>
              <a:srgbClr val="FF0000"/>
            </a:solidFill>
          </a:ln>
          <a:effectLst>
            <a:outerShdw blurRad="50800" dist="88900" dir="2400000" algn="ctr" rotWithShape="0">
              <a:schemeClr val="tx1">
                <a:lumMod val="65000"/>
                <a:lumOff val="3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743200" y="914400"/>
            <a:ext cx="3657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buClr>
                <a:srgbClr val="FF0000"/>
              </a:buClr>
              <a:buSzPct val="100000"/>
              <a:buFont typeface="Wingdings" pitchFamily="2" charset="2"/>
              <a:buChar char="q"/>
            </a:pPr>
            <a:r>
              <a:rPr lang="en-US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50000" endA="300" endPos="50000" dist="29997" dir="5400000" sy="-100000" algn="bl" rotWithShape="0"/>
                </a:effectLst>
                <a:latin typeface="Book Antiqua" pitchFamily="18" charset="0"/>
              </a:rPr>
              <a:t>  OBIECTIVE  GENERALE</a:t>
            </a:r>
            <a:endParaRPr lang="en-US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6350" stA="50000" endA="300" endPos="50000" dist="29997" dir="5400000" sy="-100000" algn="bl" rotWithShape="0"/>
              </a:effectLst>
              <a:latin typeface="Book Antiqua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990600" y="1828800"/>
            <a:ext cx="7239000" cy="3426579"/>
          </a:xfrm>
          <a:prstGeom prst="rect">
            <a:avLst/>
          </a:prstGeom>
          <a:noFill/>
        </p:spPr>
        <p:txBody>
          <a:bodyPr wrap="square" spcCol="182880" rtlCol="0">
            <a:spAutoFit/>
          </a:bodyPr>
          <a:lstStyle/>
          <a:p>
            <a:pPr algn="just">
              <a:lnSpc>
                <a:spcPts val="2000"/>
              </a:lnSpc>
              <a:buClr>
                <a:srgbClr val="FF0000"/>
              </a:buClr>
              <a:buFont typeface="Wingdings" pitchFamily="2" charset="2"/>
              <a:buChar char="q"/>
            </a:pPr>
            <a:r>
              <a:rPr lang="it-IT" sz="1400" dirty="0" smtClean="0">
                <a:latin typeface="Book Antiqua" pitchFamily="18" charset="0"/>
              </a:rPr>
              <a:t>  Initierea unor </a:t>
            </a:r>
            <a:r>
              <a:rPr lang="it-IT" sz="1400" dirty="0" smtClean="0">
                <a:solidFill>
                  <a:srgbClr val="FF0000"/>
                </a:solidFill>
                <a:latin typeface="Book Antiqua" pitchFamily="18" charset="0"/>
              </a:rPr>
              <a:t>activitati de cercetare </a:t>
            </a:r>
            <a:r>
              <a:rPr lang="en-US" sz="1400" dirty="0" err="1" smtClean="0">
                <a:latin typeface="Book Antiqua" pitchFamily="18" charset="0"/>
              </a:rPr>
              <a:t>complexe</a:t>
            </a:r>
            <a:r>
              <a:rPr lang="en-US" sz="1400" dirty="0" smtClean="0">
                <a:latin typeface="Book Antiqua" pitchFamily="18" charset="0"/>
              </a:rPr>
              <a:t> </a:t>
            </a:r>
            <a:r>
              <a:rPr lang="en-US" sz="1400" dirty="0" err="1" smtClean="0">
                <a:latin typeface="Book Antiqua" pitchFamily="18" charset="0"/>
              </a:rPr>
              <a:t>avand</a:t>
            </a:r>
            <a:r>
              <a:rPr lang="en-US" sz="1400" dirty="0" smtClean="0">
                <a:latin typeface="Book Antiqua" pitchFamily="18" charset="0"/>
              </a:rPr>
              <a:t> ca </a:t>
            </a:r>
            <a:r>
              <a:rPr lang="en-US" sz="1400" dirty="0" err="1" smtClean="0">
                <a:latin typeface="Book Antiqua" pitchFamily="18" charset="0"/>
              </a:rPr>
              <a:t>scop</a:t>
            </a:r>
            <a:r>
              <a:rPr lang="en-US" sz="1400" dirty="0" smtClean="0">
                <a:latin typeface="Book Antiqua" pitchFamily="18" charset="0"/>
              </a:rPr>
              <a:t> </a:t>
            </a:r>
            <a:r>
              <a:rPr lang="it-IT" sz="1400" dirty="0" smtClean="0">
                <a:solidFill>
                  <a:srgbClr val="FF0000"/>
                </a:solidFill>
                <a:latin typeface="Book Antiqua" pitchFamily="18" charset="0"/>
              </a:rPr>
              <a:t>dezvoltarea unor noi materiale polimere</a:t>
            </a:r>
            <a:r>
              <a:rPr lang="it-IT" sz="1400" dirty="0" smtClean="0">
                <a:latin typeface="Book Antiqua" pitchFamily="18" charset="0"/>
              </a:rPr>
              <a:t> pentru aplicatii in </a:t>
            </a:r>
            <a:r>
              <a:rPr lang="it-IT" sz="1400" dirty="0" smtClean="0">
                <a:solidFill>
                  <a:srgbClr val="FF0000"/>
                </a:solidFill>
                <a:latin typeface="Book Antiqua" pitchFamily="18" charset="0"/>
              </a:rPr>
              <a:t>nanotehnologii electronice si optoelectronice</a:t>
            </a:r>
            <a:r>
              <a:rPr lang="it-IT" sz="1400" dirty="0" smtClean="0">
                <a:latin typeface="Book Antiqua" pitchFamily="18" charset="0"/>
              </a:rPr>
              <a:t>, care sa contina in lantul principal atat segmente aromatice rigide, cu cicluri condensate, cat si segmente flexibile. </a:t>
            </a:r>
          </a:p>
          <a:p>
            <a:pPr algn="just">
              <a:lnSpc>
                <a:spcPts val="2000"/>
              </a:lnSpc>
            </a:pPr>
            <a:endParaRPr lang="it-IT" sz="1400" dirty="0" smtClean="0">
              <a:latin typeface="Book Antiqua" pitchFamily="18" charset="0"/>
            </a:endParaRPr>
          </a:p>
          <a:p>
            <a:pPr algn="just">
              <a:lnSpc>
                <a:spcPts val="2000"/>
              </a:lnSpc>
              <a:buClr>
                <a:srgbClr val="FF0000"/>
              </a:buClr>
              <a:buFont typeface="Wingdings" pitchFamily="2" charset="2"/>
              <a:buChar char="q"/>
            </a:pPr>
            <a:r>
              <a:rPr lang="it-IT" sz="1400" dirty="0" smtClean="0">
                <a:latin typeface="Book Antiqua" pitchFamily="18" charset="0"/>
              </a:rPr>
              <a:t>  </a:t>
            </a:r>
            <a:r>
              <a:rPr lang="it-IT" sz="1400" dirty="0" smtClean="0">
                <a:solidFill>
                  <a:srgbClr val="FF0000"/>
                </a:solidFill>
                <a:latin typeface="Book Antiqua" pitchFamily="18" charset="0"/>
              </a:rPr>
              <a:t>Ideea centrala</a:t>
            </a:r>
            <a:r>
              <a:rPr lang="it-IT" sz="1400" dirty="0" smtClean="0">
                <a:latin typeface="Book Antiqua" pitchFamily="18" charset="0"/>
              </a:rPr>
              <a:t> a proiectului este </a:t>
            </a:r>
            <a:r>
              <a:rPr lang="it-IT" sz="1400" dirty="0" smtClean="0">
                <a:solidFill>
                  <a:srgbClr val="FF0000"/>
                </a:solidFill>
                <a:latin typeface="Book Antiqua" pitchFamily="18" charset="0"/>
              </a:rPr>
              <a:t>descoperirea combinatiei optime </a:t>
            </a:r>
            <a:r>
              <a:rPr lang="it-IT" sz="1400" dirty="0" smtClean="0">
                <a:latin typeface="Book Antiqua" pitchFamily="18" charset="0"/>
              </a:rPr>
              <a:t>de unitati aromatice sau heteroaromatice cu caracter electronodonor si electronoacceptor in aceeasi unitate structurala a polimerului, astfel incat sa se asigure un transport eficient de sarcini electrice si, ca urmare, proprietati electronice si optoelectronice semnificative pentru </a:t>
            </a:r>
            <a:r>
              <a:rPr lang="it-IT" sz="1400" dirty="0" smtClean="0">
                <a:solidFill>
                  <a:srgbClr val="FF0000"/>
                </a:solidFill>
                <a:latin typeface="Book Antiqua" pitchFamily="18" charset="0"/>
              </a:rPr>
              <a:t>viitoare aplicatii de inalta performanta</a:t>
            </a:r>
            <a:r>
              <a:rPr lang="it-IT" sz="1400" dirty="0" smtClean="0">
                <a:latin typeface="Book Antiqua" pitchFamily="18" charset="0"/>
              </a:rPr>
              <a:t>. </a:t>
            </a:r>
          </a:p>
          <a:p>
            <a:pPr algn="just">
              <a:lnSpc>
                <a:spcPts val="2000"/>
              </a:lnSpc>
              <a:buClr>
                <a:srgbClr val="FF0000"/>
              </a:buClr>
              <a:buFont typeface="Wingdings" pitchFamily="2" charset="2"/>
              <a:buChar char="q"/>
            </a:pPr>
            <a:endParaRPr lang="it-IT" sz="1400" dirty="0" smtClean="0">
              <a:latin typeface="Book Antiqua" pitchFamily="18" charset="0"/>
            </a:endParaRPr>
          </a:p>
          <a:p>
            <a:pPr algn="just">
              <a:lnSpc>
                <a:spcPts val="2000"/>
              </a:lnSpc>
              <a:buClr>
                <a:srgbClr val="FF0000"/>
              </a:buClr>
              <a:buFont typeface="Wingdings" pitchFamily="2" charset="2"/>
              <a:buChar char="q"/>
            </a:pPr>
            <a:r>
              <a:rPr lang="it-IT" sz="1400" dirty="0" smtClean="0">
                <a:latin typeface="Book Antiqua" pitchFamily="18" charset="0"/>
              </a:rPr>
              <a:t>  Activitati de </a:t>
            </a:r>
            <a:r>
              <a:rPr lang="it-IT" sz="1400" dirty="0" smtClean="0">
                <a:solidFill>
                  <a:srgbClr val="FF0000"/>
                </a:solidFill>
                <a:latin typeface="Book Antiqua" pitchFamily="18" charset="0"/>
              </a:rPr>
              <a:t>formare a resursei umane </a:t>
            </a:r>
            <a:r>
              <a:rPr lang="it-IT" sz="1400" dirty="0" smtClean="0">
                <a:latin typeface="Book Antiqua" pitchFamily="18" charset="0"/>
              </a:rPr>
              <a:t>prin abordarea simultana a </a:t>
            </a:r>
            <a:r>
              <a:rPr lang="pt-BR" sz="1400" dirty="0" smtClean="0">
                <a:latin typeface="Book Antiqua" pitchFamily="18" charset="0"/>
              </a:rPr>
              <a:t>elementelor </a:t>
            </a:r>
            <a:r>
              <a:rPr lang="ro-RO" sz="1400" dirty="0" smtClean="0">
                <a:latin typeface="Book Antiqua" pitchFamily="18" charset="0"/>
              </a:rPr>
              <a:t>s</a:t>
            </a:r>
            <a:r>
              <a:rPr lang="pt-BR" sz="1400" dirty="0" smtClean="0">
                <a:latin typeface="Book Antiqua" pitchFamily="18" charset="0"/>
              </a:rPr>
              <a:t>tiin</a:t>
            </a:r>
            <a:r>
              <a:rPr lang="ro-RO" sz="1400" dirty="0" smtClean="0">
                <a:latin typeface="Book Antiqua" pitchFamily="18" charset="0"/>
              </a:rPr>
              <a:t>t</a:t>
            </a:r>
            <a:r>
              <a:rPr lang="pt-BR" sz="1400" dirty="0" smtClean="0">
                <a:latin typeface="Book Antiqua" pitchFamily="18" charset="0"/>
              </a:rPr>
              <a:t>ifice </a:t>
            </a:r>
            <a:r>
              <a:rPr lang="pt-BR" sz="1400" dirty="0" smtClean="0">
                <a:latin typeface="Book Antiqua" pitchFamily="18" charset="0"/>
              </a:rPr>
              <a:t>cu cele de formare </a:t>
            </a:r>
            <a:r>
              <a:rPr lang="ro-RO" sz="1400" dirty="0" smtClean="0">
                <a:latin typeface="Book Antiqua" pitchFamily="18" charset="0"/>
              </a:rPr>
              <a:t>s</a:t>
            </a:r>
            <a:r>
              <a:rPr lang="pt-BR" sz="1400" dirty="0" smtClean="0">
                <a:latin typeface="Book Antiqua" pitchFamily="18" charset="0"/>
              </a:rPr>
              <a:t>i </a:t>
            </a:r>
            <a:r>
              <a:rPr lang="pt-BR" sz="1400" dirty="0" smtClean="0">
                <a:latin typeface="Book Antiqua" pitchFamily="18" charset="0"/>
              </a:rPr>
              <a:t>specializare a resurselor </a:t>
            </a:r>
            <a:r>
              <a:rPr lang="en-US" sz="1400" dirty="0" err="1" smtClean="0">
                <a:latin typeface="Book Antiqua" pitchFamily="18" charset="0"/>
              </a:rPr>
              <a:t>umane</a:t>
            </a:r>
            <a:r>
              <a:rPr lang="en-US" sz="1400" dirty="0" smtClean="0">
                <a:latin typeface="Book Antiqua" pitchFamily="18" charset="0"/>
              </a:rPr>
              <a:t>.</a:t>
            </a:r>
            <a:endParaRPr lang="it-IT" sz="1400" dirty="0" smtClean="0">
              <a:latin typeface="Book Antiqua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743200" y="914400"/>
            <a:ext cx="3657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buClr>
                <a:srgbClr val="FF0000"/>
              </a:buClr>
              <a:buSzPct val="100000"/>
              <a:buFont typeface="Wingdings" pitchFamily="2" charset="2"/>
              <a:buChar char="q"/>
            </a:pPr>
            <a:r>
              <a:rPr lang="en-US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50000" endA="300" endPos="50000" dist="29997" dir="5400000" sy="-100000" algn="bl" rotWithShape="0"/>
                </a:effectLst>
                <a:latin typeface="Book Antiqua" pitchFamily="18" charset="0"/>
              </a:rPr>
              <a:t>  </a:t>
            </a:r>
            <a:r>
              <a:rPr lang="ro-RO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50000" endA="300" endPos="50000" dist="29997" dir="5400000" sy="-100000" algn="bl" rotWithShape="0"/>
                </a:effectLst>
                <a:latin typeface="Book Antiqua" pitchFamily="18" charset="0"/>
              </a:rPr>
              <a:t>BUGETUL</a:t>
            </a:r>
            <a:r>
              <a:rPr lang="en-US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50000" endA="300" endPos="50000" dist="29997" dir="5400000" sy="-100000" algn="bl" rotWithShape="0"/>
                </a:effectLst>
                <a:latin typeface="Book Antiqua" pitchFamily="18" charset="0"/>
              </a:rPr>
              <a:t>  </a:t>
            </a:r>
            <a:r>
              <a:rPr lang="ro-RO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50000" endA="300" endPos="50000" dist="29997" dir="5400000" sy="-100000" algn="bl" rotWithShape="0"/>
                </a:effectLst>
                <a:latin typeface="Book Antiqua" pitchFamily="18" charset="0"/>
              </a:rPr>
              <a:t>PROIECTULUI</a:t>
            </a:r>
            <a:endParaRPr lang="en-US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6350" stA="50000" endA="300" endPos="50000" dist="29997" dir="5400000" sy="-100000" algn="bl" rotWithShape="0"/>
              </a:effectLst>
              <a:latin typeface="Book Antiqua" pitchFamily="18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143000" y="1828800"/>
          <a:ext cx="6857998" cy="3810000"/>
        </p:xfrm>
        <a:graphic>
          <a:graphicData uri="http://schemas.openxmlformats.org/drawingml/2006/table">
            <a:tbl>
              <a:tblPr>
                <a:tableStyleId>{21E4AEA4-8DFA-4A89-87EB-49C32662AFE0}</a:tableStyleId>
              </a:tblPr>
              <a:tblGrid>
                <a:gridCol w="2027357"/>
                <a:gridCol w="1020643"/>
                <a:gridCol w="939339"/>
                <a:gridCol w="912004"/>
                <a:gridCol w="912668"/>
                <a:gridCol w="1045987"/>
              </a:tblGrid>
              <a:tr h="6096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o-RO" sz="12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Book Antiqua" pitchFamily="18" charset="0"/>
                        </a:rPr>
                        <a:t>DENUMIRE   </a:t>
                      </a:r>
                      <a:r>
                        <a:rPr lang="ro-RO" sz="12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Book Antiqua" pitchFamily="18" charset="0"/>
                        </a:rPr>
                        <a:t>CAPITOL BUGET</a:t>
                      </a:r>
                      <a:endParaRPr lang="ro-RO" sz="12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Book Antiqua" pitchFamily="18" charset="0"/>
                        <a:ea typeface="Times New Roman"/>
                        <a:cs typeface="Times New Roman"/>
                      </a:endParaRPr>
                    </a:p>
                  </a:txBody>
                  <a:tcPr marL="7586" marR="7586" marT="7586" marB="7586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o-RO" sz="12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Book Antiqua" pitchFamily="18" charset="0"/>
                        </a:rPr>
                        <a:t> 2010</a:t>
                      </a:r>
                      <a:endParaRPr lang="ro-RO" sz="12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Book Antiqua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o-RO" sz="12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Book Antiqua" pitchFamily="18" charset="0"/>
                        </a:rPr>
                        <a:t>(lei)</a:t>
                      </a:r>
                      <a:endParaRPr lang="ro-RO" sz="12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Book Antiqua" pitchFamily="18" charset="0"/>
                        <a:ea typeface="Times New Roman"/>
                        <a:cs typeface="Times New Roman"/>
                      </a:endParaRPr>
                    </a:p>
                  </a:txBody>
                  <a:tcPr marL="7586" marR="7586" marT="7586" marB="7586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o-RO" sz="12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Book Antiqua" pitchFamily="18" charset="0"/>
                        </a:rPr>
                        <a:t>2011</a:t>
                      </a:r>
                      <a:endParaRPr lang="ro-RO" sz="12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Book Antiqua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o-RO" sz="12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Book Antiqua" pitchFamily="18" charset="0"/>
                        </a:rPr>
                        <a:t>(lei)</a:t>
                      </a:r>
                      <a:endParaRPr lang="ro-RO" sz="12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Book Antiqua" pitchFamily="18" charset="0"/>
                        <a:ea typeface="Times New Roman"/>
                        <a:cs typeface="Times New Roman"/>
                      </a:endParaRPr>
                    </a:p>
                  </a:txBody>
                  <a:tcPr marL="7586" marR="7586" marT="7586" marB="7586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o-RO" sz="12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Book Antiqua" pitchFamily="18" charset="0"/>
                        </a:rPr>
                        <a:t> 2012</a:t>
                      </a:r>
                      <a:endParaRPr lang="ro-RO" sz="12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Book Antiqua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o-RO" sz="12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Book Antiqua" pitchFamily="18" charset="0"/>
                        </a:rPr>
                        <a:t>(lei)</a:t>
                      </a:r>
                      <a:endParaRPr lang="ro-RO" sz="12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Book Antiqua" pitchFamily="18" charset="0"/>
                        <a:ea typeface="Times New Roman"/>
                        <a:cs typeface="Times New Roman"/>
                      </a:endParaRPr>
                    </a:p>
                  </a:txBody>
                  <a:tcPr marL="7586" marR="7586" marT="7586" marB="7586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o-RO" sz="12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Book Antiqua" pitchFamily="18" charset="0"/>
                        </a:rPr>
                        <a:t> 2013</a:t>
                      </a:r>
                      <a:endParaRPr lang="ro-RO" sz="12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Book Antiqua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o-RO" sz="12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Book Antiqua" pitchFamily="18" charset="0"/>
                        </a:rPr>
                        <a:t>(lei)</a:t>
                      </a:r>
                      <a:endParaRPr lang="ro-RO" sz="12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Book Antiqua" pitchFamily="18" charset="0"/>
                        <a:ea typeface="Times New Roman"/>
                        <a:cs typeface="Times New Roman"/>
                      </a:endParaRPr>
                    </a:p>
                  </a:txBody>
                  <a:tcPr marL="7586" marR="7586" marT="7586" marB="7586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o-RO" sz="12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Book Antiqua" pitchFamily="18" charset="0"/>
                        </a:rPr>
                        <a:t>TOTAL</a:t>
                      </a:r>
                      <a:endParaRPr lang="ro-RO" sz="12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Book Antiqua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o-RO" sz="12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Book Antiqua" pitchFamily="18" charset="0"/>
                        </a:rPr>
                        <a:t>(lei)</a:t>
                      </a:r>
                      <a:endParaRPr lang="ro-RO" sz="12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Book Antiqua" pitchFamily="18" charset="0"/>
                        <a:ea typeface="Times New Roman"/>
                        <a:cs typeface="Times New Roman"/>
                      </a:endParaRPr>
                    </a:p>
                  </a:txBody>
                  <a:tcPr marL="7586" marR="7586" marT="7586" marB="7586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  <a:tr h="6858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o-RO" sz="12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Book Antiqua" pitchFamily="18" charset="0"/>
                        </a:rPr>
                        <a:t>CHELTUIELI   DE PERSONAL</a:t>
                      </a:r>
                      <a:endParaRPr lang="ro-RO" sz="12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Book Antiqua" pitchFamily="18" charset="0"/>
                        <a:ea typeface="Times New Roman"/>
                        <a:cs typeface="Times New Roman"/>
                      </a:endParaRPr>
                    </a:p>
                  </a:txBody>
                  <a:tcPr marL="7586" marR="7586" marT="7586" marB="7586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o-RO" sz="1200" spc="30" dirty="0">
                          <a:latin typeface="Book Antiqua" pitchFamily="18" charset="0"/>
                        </a:rPr>
                        <a:t>20000</a:t>
                      </a:r>
                      <a:endParaRPr lang="ro-RO" sz="1200" dirty="0">
                        <a:latin typeface="Book Antiqua" pitchFamily="18" charset="0"/>
                        <a:ea typeface="Times New Roman"/>
                        <a:cs typeface="Times New Roman"/>
                      </a:endParaRPr>
                    </a:p>
                  </a:txBody>
                  <a:tcPr marL="7586" marR="7586" marT="7586" marB="7586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o-RO" sz="1200" spc="30" dirty="0">
                          <a:latin typeface="Book Antiqua" pitchFamily="18" charset="0"/>
                        </a:rPr>
                        <a:t>78400</a:t>
                      </a:r>
                      <a:endParaRPr lang="ro-RO" sz="1200" dirty="0">
                        <a:latin typeface="Book Antiqua" pitchFamily="18" charset="0"/>
                        <a:ea typeface="Times New Roman"/>
                        <a:cs typeface="Times New Roman"/>
                      </a:endParaRPr>
                    </a:p>
                  </a:txBody>
                  <a:tcPr marL="7586" marR="7586" marT="7586" marB="7586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o-RO" sz="1200" spc="30" dirty="0">
                          <a:latin typeface="Book Antiqua" pitchFamily="18" charset="0"/>
                        </a:rPr>
                        <a:t>89200</a:t>
                      </a:r>
                      <a:endParaRPr lang="ro-RO" sz="1200" dirty="0">
                        <a:latin typeface="Book Antiqua" pitchFamily="18" charset="0"/>
                        <a:ea typeface="Times New Roman"/>
                        <a:cs typeface="Times New Roman"/>
                      </a:endParaRPr>
                    </a:p>
                  </a:txBody>
                  <a:tcPr marL="7586" marR="7586" marT="7586" marB="7586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o-RO" sz="1200" spc="30" dirty="0">
                          <a:latin typeface="Book Antiqua" pitchFamily="18" charset="0"/>
                        </a:rPr>
                        <a:t>137644</a:t>
                      </a:r>
                      <a:endParaRPr lang="ro-RO" sz="1200" dirty="0">
                        <a:latin typeface="Book Antiqua" pitchFamily="18" charset="0"/>
                        <a:ea typeface="Times New Roman"/>
                        <a:cs typeface="Times New Roman"/>
                      </a:endParaRPr>
                    </a:p>
                  </a:txBody>
                  <a:tcPr marL="7586" marR="7586" marT="7586" marB="7586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o-RO" sz="1200" spc="30" dirty="0">
                          <a:latin typeface="Book Antiqua" pitchFamily="18" charset="0"/>
                        </a:rPr>
                        <a:t>325244</a:t>
                      </a:r>
                      <a:endParaRPr lang="ro-RO" sz="1200" dirty="0">
                        <a:latin typeface="Book Antiqua" pitchFamily="18" charset="0"/>
                        <a:ea typeface="Times New Roman"/>
                        <a:cs typeface="Times New Roman"/>
                      </a:endParaRPr>
                    </a:p>
                  </a:txBody>
                  <a:tcPr marL="7586" marR="7586" marT="7586" marB="7586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6858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o-RO" sz="12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Book Antiqua" pitchFamily="18" charset="0"/>
                        </a:rPr>
                        <a:t>CHELTUIELI   INDIRECTE</a:t>
                      </a:r>
                      <a:endParaRPr lang="ro-RO" sz="12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Book Antiqua" pitchFamily="18" charset="0"/>
                        <a:ea typeface="Times New Roman"/>
                        <a:cs typeface="Times New Roman"/>
                      </a:endParaRPr>
                    </a:p>
                  </a:txBody>
                  <a:tcPr marL="7586" marR="7586" marT="7586" marB="7586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o-RO" sz="1200" spc="30" dirty="0">
                          <a:latin typeface="Book Antiqua" pitchFamily="18" charset="0"/>
                        </a:rPr>
                        <a:t>5000</a:t>
                      </a:r>
                      <a:endParaRPr lang="ro-RO" sz="1200" dirty="0">
                        <a:latin typeface="Book Antiqua" pitchFamily="18" charset="0"/>
                        <a:ea typeface="Times New Roman"/>
                        <a:cs typeface="Times New Roman"/>
                      </a:endParaRPr>
                    </a:p>
                  </a:txBody>
                  <a:tcPr marL="7586" marR="7586" marT="7586" marB="7586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o-RO" sz="1200" spc="30" dirty="0">
                          <a:latin typeface="Book Antiqua" pitchFamily="18" charset="0"/>
                        </a:rPr>
                        <a:t>18711</a:t>
                      </a:r>
                      <a:endParaRPr lang="ro-RO" sz="1200" dirty="0">
                        <a:latin typeface="Book Antiqua" pitchFamily="18" charset="0"/>
                        <a:ea typeface="Times New Roman"/>
                        <a:cs typeface="Times New Roman"/>
                      </a:endParaRPr>
                    </a:p>
                  </a:txBody>
                  <a:tcPr marL="7586" marR="7586" marT="7586" marB="7586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o-RO" sz="1200" spc="30" dirty="0">
                          <a:latin typeface="Book Antiqua" pitchFamily="18" charset="0"/>
                        </a:rPr>
                        <a:t>19911</a:t>
                      </a:r>
                      <a:endParaRPr lang="ro-RO" sz="1200" dirty="0">
                        <a:latin typeface="Book Antiqua" pitchFamily="18" charset="0"/>
                        <a:ea typeface="Times New Roman"/>
                        <a:cs typeface="Times New Roman"/>
                      </a:endParaRPr>
                    </a:p>
                  </a:txBody>
                  <a:tcPr marL="7586" marR="7586" marT="7586" marB="7586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o-RO" sz="1200" spc="30" dirty="0">
                          <a:latin typeface="Book Antiqua" pitchFamily="18" charset="0"/>
                        </a:rPr>
                        <a:t>23627</a:t>
                      </a:r>
                      <a:endParaRPr lang="ro-RO" sz="1200" dirty="0">
                        <a:latin typeface="Book Antiqua" pitchFamily="18" charset="0"/>
                        <a:ea typeface="Times New Roman"/>
                        <a:cs typeface="Times New Roman"/>
                      </a:endParaRPr>
                    </a:p>
                  </a:txBody>
                  <a:tcPr marL="7586" marR="7586" marT="7586" marB="7586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o-RO" sz="1200" spc="30" dirty="0">
                          <a:latin typeface="Book Antiqua" pitchFamily="18" charset="0"/>
                        </a:rPr>
                        <a:t>67249</a:t>
                      </a:r>
                      <a:endParaRPr lang="ro-RO" sz="1200" dirty="0">
                        <a:latin typeface="Book Antiqua" pitchFamily="18" charset="0"/>
                        <a:ea typeface="Times New Roman"/>
                        <a:cs typeface="Times New Roman"/>
                      </a:endParaRPr>
                    </a:p>
                  </a:txBody>
                  <a:tcPr marL="7586" marR="7586" marT="7586" marB="7586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61863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o-RO" sz="12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Book Antiqua" pitchFamily="18" charset="0"/>
                        </a:rPr>
                        <a:t>MOBILITATI </a:t>
                      </a:r>
                      <a:endParaRPr lang="ro-RO" sz="12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Book Antiqua" pitchFamily="18" charset="0"/>
                        <a:ea typeface="Times New Roman"/>
                        <a:cs typeface="Times New Roman"/>
                      </a:endParaRPr>
                    </a:p>
                  </a:txBody>
                  <a:tcPr marL="7586" marR="7586" marT="7586" marB="7586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kumimoji="0" lang="ro-RO" sz="1200" kern="1200" dirty="0" smtClean="0">
                          <a:solidFill>
                            <a:schemeClr val="dk1"/>
                          </a:solidFill>
                          <a:latin typeface="Book Antiqua" pitchFamily="18" charset="0"/>
                          <a:ea typeface="BatangChe" pitchFamily="49" charset="-127"/>
                          <a:cs typeface="+mn-cs"/>
                        </a:rPr>
                        <a:t>11037</a:t>
                      </a:r>
                      <a:endParaRPr lang="ro-RO" sz="1200" dirty="0">
                        <a:latin typeface="Book Antiqua" pitchFamily="18" charset="0"/>
                        <a:ea typeface="BatangChe" pitchFamily="49" charset="-127"/>
                        <a:cs typeface="Times New Roman"/>
                      </a:endParaRPr>
                    </a:p>
                  </a:txBody>
                  <a:tcPr marL="7586" marR="7586" marT="7586" marB="7586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o-RO" sz="1200" spc="30" dirty="0">
                          <a:latin typeface="Book Antiqua" pitchFamily="18" charset="0"/>
                        </a:rPr>
                        <a:t>50000</a:t>
                      </a:r>
                      <a:endParaRPr lang="ro-RO" sz="1200" dirty="0">
                        <a:latin typeface="Book Antiqua" pitchFamily="18" charset="0"/>
                        <a:ea typeface="Times New Roman"/>
                        <a:cs typeface="Times New Roman"/>
                      </a:endParaRPr>
                    </a:p>
                  </a:txBody>
                  <a:tcPr marL="7586" marR="7586" marT="7586" marB="7586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o-RO" sz="1200" spc="30" dirty="0">
                          <a:latin typeface="Book Antiqua" pitchFamily="18" charset="0"/>
                        </a:rPr>
                        <a:t>50000</a:t>
                      </a:r>
                      <a:endParaRPr lang="ro-RO" sz="1200" dirty="0">
                        <a:latin typeface="Book Antiqua" pitchFamily="18" charset="0"/>
                        <a:ea typeface="Times New Roman"/>
                        <a:cs typeface="Times New Roman"/>
                      </a:endParaRPr>
                    </a:p>
                  </a:txBody>
                  <a:tcPr marL="7586" marR="7586" marT="7586" marB="7586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o-RO" sz="1200" spc="30" dirty="0">
                          <a:latin typeface="Book Antiqua" pitchFamily="18" charset="0"/>
                        </a:rPr>
                        <a:t>45000</a:t>
                      </a:r>
                      <a:endParaRPr lang="ro-RO" sz="1200" dirty="0">
                        <a:latin typeface="Book Antiqua" pitchFamily="18" charset="0"/>
                        <a:ea typeface="Times New Roman"/>
                        <a:cs typeface="Times New Roman"/>
                      </a:endParaRPr>
                    </a:p>
                  </a:txBody>
                  <a:tcPr marL="7586" marR="7586" marT="7586" marB="7586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o-RO" sz="1200" spc="30" dirty="0">
                          <a:latin typeface="Book Antiqua" pitchFamily="18" charset="0"/>
                        </a:rPr>
                        <a:t>160000</a:t>
                      </a:r>
                      <a:endParaRPr lang="ro-RO" sz="1200" dirty="0">
                        <a:latin typeface="Book Antiqua" pitchFamily="18" charset="0"/>
                        <a:ea typeface="Times New Roman"/>
                        <a:cs typeface="Times New Roman"/>
                      </a:endParaRPr>
                    </a:p>
                  </a:txBody>
                  <a:tcPr marL="7586" marR="7586" marT="7586" marB="7586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67676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o-RO" sz="12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Book Antiqua" pitchFamily="18" charset="0"/>
                        </a:rPr>
                        <a:t>CHELTUIELI   DE LOGISTICA</a:t>
                      </a:r>
                      <a:endParaRPr lang="ro-RO" sz="12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Book Antiqua" pitchFamily="18" charset="0"/>
                        <a:ea typeface="Times New Roman"/>
                        <a:cs typeface="Times New Roman"/>
                      </a:endParaRPr>
                    </a:p>
                  </a:txBody>
                  <a:tcPr marL="7586" marR="7586" marT="7586" marB="7586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kumimoji="0" lang="ro-RO" sz="1200" kern="1200" dirty="0" smtClean="0">
                          <a:solidFill>
                            <a:schemeClr val="dk1"/>
                          </a:solidFill>
                          <a:latin typeface="Book Antiqua" pitchFamily="18" charset="0"/>
                          <a:ea typeface="+mn-ea"/>
                          <a:cs typeface="+mn-cs"/>
                        </a:rPr>
                        <a:t>13963</a:t>
                      </a:r>
                      <a:endParaRPr lang="ro-RO" sz="1200" dirty="0">
                        <a:latin typeface="Book Antiqua" pitchFamily="18" charset="0"/>
                        <a:ea typeface="Times New Roman"/>
                        <a:cs typeface="Times New Roman"/>
                      </a:endParaRPr>
                    </a:p>
                  </a:txBody>
                  <a:tcPr marL="7586" marR="7586" marT="7586" marB="7586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o-RO" sz="1200" spc="30" dirty="0">
                          <a:latin typeface="Book Antiqua" pitchFamily="18" charset="0"/>
                        </a:rPr>
                        <a:t>40000</a:t>
                      </a:r>
                      <a:endParaRPr lang="ro-RO" sz="1200" dirty="0">
                        <a:latin typeface="Book Antiqua" pitchFamily="18" charset="0"/>
                        <a:ea typeface="Times New Roman"/>
                        <a:cs typeface="Times New Roman"/>
                      </a:endParaRPr>
                    </a:p>
                  </a:txBody>
                  <a:tcPr marL="7586" marR="7586" marT="7586" marB="7586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o-RO" sz="1200" spc="30" dirty="0">
                          <a:latin typeface="Book Antiqua" pitchFamily="18" charset="0"/>
                        </a:rPr>
                        <a:t>40000</a:t>
                      </a:r>
                      <a:endParaRPr lang="ro-RO" sz="1200" dirty="0">
                        <a:latin typeface="Book Antiqua" pitchFamily="18" charset="0"/>
                        <a:ea typeface="Times New Roman"/>
                        <a:cs typeface="Times New Roman"/>
                      </a:endParaRPr>
                    </a:p>
                  </a:txBody>
                  <a:tcPr marL="7586" marR="7586" marT="7586" marB="7586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o-RO" sz="1200" spc="30" dirty="0">
                          <a:latin typeface="Book Antiqua" pitchFamily="18" charset="0"/>
                        </a:rPr>
                        <a:t>30000</a:t>
                      </a:r>
                      <a:endParaRPr lang="ro-RO" sz="1200" dirty="0">
                        <a:latin typeface="Book Antiqua" pitchFamily="18" charset="0"/>
                        <a:ea typeface="Times New Roman"/>
                        <a:cs typeface="Times New Roman"/>
                      </a:endParaRPr>
                    </a:p>
                  </a:txBody>
                  <a:tcPr marL="7586" marR="7586" marT="7586" marB="7586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o-RO" sz="1200" spc="30" dirty="0">
                          <a:latin typeface="Book Antiqua" pitchFamily="18" charset="0"/>
                        </a:rPr>
                        <a:t>120000</a:t>
                      </a:r>
                      <a:endParaRPr lang="ro-RO" sz="1200" dirty="0">
                        <a:latin typeface="Book Antiqua" pitchFamily="18" charset="0"/>
                        <a:ea typeface="Times New Roman"/>
                        <a:cs typeface="Times New Roman"/>
                      </a:endParaRPr>
                    </a:p>
                  </a:txBody>
                  <a:tcPr marL="7586" marR="7586" marT="7586" marB="7586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5334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o-RO" sz="12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Book Antiqua" pitchFamily="18" charset="0"/>
                        </a:rPr>
                        <a:t>TOTAL</a:t>
                      </a:r>
                      <a:endParaRPr lang="ro-RO" sz="12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Book Antiqua" pitchFamily="18" charset="0"/>
                        <a:ea typeface="Times New Roman"/>
                        <a:cs typeface="Times New Roman"/>
                      </a:endParaRPr>
                    </a:p>
                  </a:txBody>
                  <a:tcPr marL="7586" marR="7586" marT="7586" marB="7586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o-RO" sz="1200" b="1" spc="3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Book Antiqua" pitchFamily="18" charset="0"/>
                        </a:rPr>
                        <a:t>50000</a:t>
                      </a:r>
                      <a:endParaRPr lang="ro-RO" sz="12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Book Antiqua" pitchFamily="18" charset="0"/>
                        <a:ea typeface="Times New Roman"/>
                        <a:cs typeface="Times New Roman"/>
                      </a:endParaRPr>
                    </a:p>
                  </a:txBody>
                  <a:tcPr marL="7586" marR="7586" marT="7586" marB="7586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o-RO" sz="1200" b="1" spc="3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Book Antiqua" pitchFamily="18" charset="0"/>
                        </a:rPr>
                        <a:t>187111</a:t>
                      </a:r>
                      <a:endParaRPr lang="ro-RO" sz="12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Book Antiqua" pitchFamily="18" charset="0"/>
                        <a:ea typeface="Times New Roman"/>
                        <a:cs typeface="Times New Roman"/>
                      </a:endParaRPr>
                    </a:p>
                  </a:txBody>
                  <a:tcPr marL="7586" marR="7586" marT="7586" marB="7586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o-RO" sz="1200" b="1" spc="3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Book Antiqua" pitchFamily="18" charset="0"/>
                        </a:rPr>
                        <a:t>199111</a:t>
                      </a:r>
                      <a:endParaRPr lang="ro-RO" sz="12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Book Antiqua" pitchFamily="18" charset="0"/>
                        <a:ea typeface="Times New Roman"/>
                        <a:cs typeface="Times New Roman"/>
                      </a:endParaRPr>
                    </a:p>
                  </a:txBody>
                  <a:tcPr marL="7586" marR="7586" marT="7586" marB="7586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o-RO" sz="1200" b="1" spc="3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Book Antiqua" pitchFamily="18" charset="0"/>
                        </a:rPr>
                        <a:t>236271</a:t>
                      </a:r>
                      <a:endParaRPr lang="ro-RO" sz="12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Book Antiqua" pitchFamily="18" charset="0"/>
                        <a:ea typeface="Times New Roman"/>
                        <a:cs typeface="Times New Roman"/>
                      </a:endParaRPr>
                    </a:p>
                  </a:txBody>
                  <a:tcPr marL="7586" marR="7586" marT="7586" marB="7586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o-RO" sz="1200" b="1" spc="3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Book Antiqua" pitchFamily="18" charset="0"/>
                        </a:rPr>
                        <a:t>672493</a:t>
                      </a:r>
                      <a:endParaRPr lang="ro-RO" sz="12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Book Antiqua" pitchFamily="18" charset="0"/>
                        <a:ea typeface="Times New Roman"/>
                        <a:cs typeface="Times New Roman"/>
                      </a:endParaRPr>
                    </a:p>
                  </a:txBody>
                  <a:tcPr marL="7586" marR="7586" marT="7586" marB="7586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743200" y="2438400"/>
            <a:ext cx="36576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buClr>
                <a:srgbClr val="FF0000"/>
              </a:buClr>
              <a:buSzPct val="100000"/>
            </a:pPr>
            <a:r>
              <a:rPr lang="ro-RO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50000" endA="300" endPos="50000" dist="29997" dir="5400000" sy="-100000" algn="bl" rotWithShape="0"/>
                </a:effectLst>
                <a:latin typeface="Book Antiqua" pitchFamily="18" charset="0"/>
              </a:rPr>
              <a:t>ETAPA </a:t>
            </a:r>
            <a:r>
              <a:rPr lang="en-US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50000" endA="300" endPos="50000" dist="29997" dir="5400000" sy="-100000" algn="bl" rotWithShape="0"/>
                </a:effectLst>
                <a:latin typeface="Book Antiqua" pitchFamily="18" charset="0"/>
              </a:rPr>
              <a:t> </a:t>
            </a:r>
            <a:r>
              <a:rPr lang="ro-RO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50000" endA="300" endPos="50000" dist="29997" dir="5400000" sy="-100000" algn="bl" rotWithShape="0"/>
                </a:effectLst>
                <a:latin typeface="Book Antiqua" pitchFamily="18" charset="0"/>
              </a:rPr>
              <a:t>1</a:t>
            </a:r>
          </a:p>
          <a:p>
            <a:pPr algn="ctr">
              <a:buClr>
                <a:srgbClr val="FF0000"/>
              </a:buClr>
              <a:buSzPct val="100000"/>
            </a:pPr>
            <a:r>
              <a:rPr lang="ro-RO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50000" endA="300" endPos="50000" dist="29997" dir="5400000" sy="-100000" algn="bl" rotWithShape="0"/>
                </a:effectLst>
                <a:latin typeface="Book Antiqua" pitchFamily="18" charset="0"/>
              </a:rPr>
              <a:t> </a:t>
            </a:r>
          </a:p>
          <a:p>
            <a:pPr algn="ctr">
              <a:buClr>
                <a:srgbClr val="FF0000"/>
              </a:buClr>
              <a:buSzPct val="100000"/>
            </a:pPr>
            <a:r>
              <a:rPr lang="ro-RO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50000" endA="300" endPos="50000" dist="29997" dir="5400000" sy="-100000" algn="bl" rotWithShape="0"/>
                </a:effectLst>
                <a:latin typeface="Book Antiqua" pitchFamily="18" charset="0"/>
              </a:rPr>
              <a:t>august – decembrie 2010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438400" y="609600"/>
            <a:ext cx="4343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buClr>
                <a:srgbClr val="FF0000"/>
              </a:buClr>
              <a:buSzPct val="100000"/>
            </a:pPr>
            <a:r>
              <a:rPr lang="ro-RO" sz="2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50000" endA="300" endPos="50000" dist="29997" dir="5400000" sy="-100000" algn="bl" rotWithShape="0"/>
                </a:effectLst>
                <a:latin typeface="Book Antiqua" pitchFamily="18" charset="0"/>
              </a:rPr>
              <a:t>ETAPA 1.  august - decembrie 2010</a:t>
            </a:r>
            <a:endParaRPr lang="en-US" sz="2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6350" stA="50000" endA="300" endPos="50000" dist="29997" dir="5400000" sy="-100000" algn="bl" rotWithShape="0"/>
              </a:effectLst>
              <a:latin typeface="Book Antiqua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743200" y="1905000"/>
            <a:ext cx="3657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buClr>
                <a:srgbClr val="FF0000"/>
              </a:buClr>
              <a:buSzPct val="100000"/>
              <a:buFont typeface="Wingdings" pitchFamily="2" charset="2"/>
              <a:buChar char="q"/>
            </a:pPr>
            <a:r>
              <a:rPr lang="en-US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50000" endA="300" endPos="50000" dist="29997" dir="5400000" sy="-100000" algn="bl" rotWithShape="0"/>
                </a:effectLst>
                <a:latin typeface="Book Antiqua" pitchFamily="18" charset="0"/>
              </a:rPr>
              <a:t>  OBIECTIVE  </a:t>
            </a:r>
            <a:r>
              <a:rPr lang="ro-RO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50000" endA="300" endPos="50000" dist="29997" dir="5400000" sy="-100000" algn="bl" rotWithShape="0"/>
                </a:effectLst>
                <a:latin typeface="Book Antiqua" pitchFamily="18" charset="0"/>
              </a:rPr>
              <a:t>REALIZATE</a:t>
            </a:r>
            <a:endParaRPr lang="en-US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6350" stA="50000" endA="300" endPos="50000" dist="29997" dir="5400000" sy="-100000" algn="bl" rotWithShape="0"/>
              </a:effectLst>
              <a:latin typeface="Book Antiqua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33400" y="2819400"/>
            <a:ext cx="7924800" cy="3354765"/>
          </a:xfrm>
          <a:prstGeom prst="rect">
            <a:avLst/>
          </a:prstGeom>
          <a:noFill/>
        </p:spPr>
        <p:txBody>
          <a:bodyPr wrap="square" spcCol="182880" rtlCol="0">
            <a:spAutoFit/>
          </a:bodyPr>
          <a:lstStyle/>
          <a:p>
            <a:pPr lvl="1" algn="just">
              <a:lnSpc>
                <a:spcPct val="150000"/>
              </a:lnSpc>
              <a:buClr>
                <a:srgbClr val="FF0000"/>
              </a:buClr>
              <a:buFont typeface="Wingdings" pitchFamily="2" charset="2"/>
              <a:buChar char="q"/>
            </a:pPr>
            <a:r>
              <a:rPr lang="it-IT" sz="1600" dirty="0" smtClean="0">
                <a:latin typeface="Book Antiqua" pitchFamily="18" charset="0"/>
              </a:rPr>
              <a:t> </a:t>
            </a:r>
            <a:r>
              <a:rPr lang="ro-RO" sz="1600" dirty="0" smtClean="0">
                <a:latin typeface="Book Antiqua" pitchFamily="18" charset="0"/>
              </a:rPr>
              <a:t>  Sinteza, caracterizarea si identificarea structurala a unor monomeri de tip  </a:t>
            </a:r>
            <a:br>
              <a:rPr lang="ro-RO" sz="1600" dirty="0" smtClean="0">
                <a:latin typeface="Book Antiqua" pitchFamily="18" charset="0"/>
              </a:rPr>
            </a:br>
            <a:r>
              <a:rPr lang="ro-RO" sz="1600" dirty="0" smtClean="0">
                <a:latin typeface="Book Antiqua" pitchFamily="18" charset="0"/>
              </a:rPr>
              <a:t>      diamina si dianhidrida.</a:t>
            </a:r>
          </a:p>
          <a:p>
            <a:pPr lvl="1">
              <a:lnSpc>
                <a:spcPct val="150000"/>
              </a:lnSpc>
              <a:buClr>
                <a:srgbClr val="FF0000"/>
              </a:buClr>
              <a:buFont typeface="Wingdings" pitchFamily="2" charset="2"/>
              <a:buChar char="q"/>
            </a:pPr>
            <a:endParaRPr lang="ro-RO" sz="800" dirty="0" smtClean="0">
              <a:latin typeface="Book Antiqua" pitchFamily="18" charset="0"/>
            </a:endParaRPr>
          </a:p>
          <a:p>
            <a:pPr lvl="1" algn="just">
              <a:lnSpc>
                <a:spcPct val="150000"/>
              </a:lnSpc>
              <a:buClr>
                <a:srgbClr val="FF0000"/>
              </a:buClr>
              <a:buFont typeface="Wingdings" pitchFamily="2" charset="2"/>
              <a:buChar char="q"/>
            </a:pPr>
            <a:r>
              <a:rPr lang="ro-RO" sz="1600" dirty="0" smtClean="0">
                <a:latin typeface="Book Antiqua" pitchFamily="18" charset="0"/>
              </a:rPr>
              <a:t>   Sinteza poliimidelor cu cicluri naftalenice prin reactii de policondensare.</a:t>
            </a:r>
          </a:p>
          <a:p>
            <a:pPr lvl="1">
              <a:lnSpc>
                <a:spcPct val="150000"/>
              </a:lnSpc>
              <a:buClr>
                <a:srgbClr val="FF0000"/>
              </a:buClr>
              <a:buFont typeface="Wingdings" pitchFamily="2" charset="2"/>
              <a:buChar char="q"/>
            </a:pPr>
            <a:endParaRPr lang="ro-RO" sz="800" dirty="0" smtClean="0">
              <a:latin typeface="Book Antiqua" pitchFamily="18" charset="0"/>
            </a:endParaRPr>
          </a:p>
          <a:p>
            <a:pPr lvl="1" algn="just">
              <a:lnSpc>
                <a:spcPct val="150000"/>
              </a:lnSpc>
              <a:buClr>
                <a:srgbClr val="FF0000"/>
              </a:buClr>
              <a:buFont typeface="Wingdings" pitchFamily="2" charset="2"/>
              <a:buChar char="q"/>
            </a:pPr>
            <a:r>
              <a:rPr lang="ro-RO" sz="1600" dirty="0" smtClean="0">
                <a:latin typeface="Book Antiqua" pitchFamily="18" charset="0"/>
              </a:rPr>
              <a:t>   Identificarea structurala si evaluarea proprietatilor polinaftalen-imidelor sub </a:t>
            </a:r>
            <a:br>
              <a:rPr lang="ro-RO" sz="1600" dirty="0" smtClean="0">
                <a:latin typeface="Book Antiqua" pitchFamily="18" charset="0"/>
              </a:rPr>
            </a:br>
            <a:r>
              <a:rPr lang="ro-RO" sz="1600" dirty="0" smtClean="0">
                <a:latin typeface="Book Antiqua" pitchFamily="18" charset="0"/>
              </a:rPr>
              <a:t>       forma de pulbere sau solutie.</a:t>
            </a:r>
          </a:p>
          <a:p>
            <a:pPr lvl="1">
              <a:lnSpc>
                <a:spcPct val="150000"/>
              </a:lnSpc>
              <a:buClr>
                <a:srgbClr val="FF0000"/>
              </a:buClr>
              <a:buFont typeface="Wingdings" pitchFamily="2" charset="2"/>
              <a:buChar char="q"/>
            </a:pPr>
            <a:endParaRPr lang="ro-RO" sz="800" dirty="0" smtClean="0">
              <a:latin typeface="Book Antiqua" pitchFamily="18" charset="0"/>
            </a:endParaRPr>
          </a:p>
          <a:p>
            <a:pPr lvl="1" algn="just">
              <a:lnSpc>
                <a:spcPct val="150000"/>
              </a:lnSpc>
              <a:buClr>
                <a:srgbClr val="FF0000"/>
              </a:buClr>
              <a:buFont typeface="Wingdings" pitchFamily="2" charset="2"/>
              <a:buChar char="q"/>
            </a:pPr>
            <a:r>
              <a:rPr lang="ro-RO" sz="1600" dirty="0" smtClean="0">
                <a:latin typeface="Book Antiqua" pitchFamily="18" charset="0"/>
              </a:rPr>
              <a:t>   Sustinerea si promovarea activitatilor si rezultatelor.</a:t>
            </a:r>
            <a:endParaRPr lang="it-IT" sz="1600" dirty="0" smtClean="0">
              <a:latin typeface="Book Antiqua" pitchFamily="18" charset="0"/>
            </a:endParaRPr>
          </a:p>
          <a:p>
            <a:pPr lvl="1">
              <a:buClr>
                <a:srgbClr val="FF0000"/>
              </a:buClr>
              <a:buFont typeface="Wingdings" pitchFamily="2" charset="2"/>
              <a:buChar char="q"/>
            </a:pPr>
            <a:endParaRPr lang="ro-RO" sz="1600" dirty="0" smtClean="0">
              <a:latin typeface="Book Antiqua" pitchFamily="18" charset="0"/>
            </a:endParaRPr>
          </a:p>
          <a:p>
            <a:r>
              <a:rPr lang="ro-RO" sz="1600" dirty="0" smtClean="0">
                <a:latin typeface="Book Antiqua" pitchFamily="18" charset="0"/>
              </a:rPr>
              <a:t> </a:t>
            </a:r>
            <a:endParaRPr lang="it-IT" sz="1600" dirty="0" smtClean="0">
              <a:latin typeface="Book Antiqua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286000" y="1828800"/>
            <a:ext cx="4648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buClr>
                <a:srgbClr val="FF0000"/>
              </a:buClr>
              <a:buSzPct val="100000"/>
              <a:buFont typeface="Wingdings" pitchFamily="2" charset="2"/>
              <a:buChar char="q"/>
            </a:pPr>
            <a:r>
              <a:rPr lang="en-US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50000" endA="300" endPos="50000" dist="29997" dir="5400000" sy="-100000" algn="bl" rotWithShape="0"/>
                </a:effectLst>
                <a:latin typeface="Book Antiqua" pitchFamily="18" charset="0"/>
              </a:rPr>
              <a:t>  </a:t>
            </a:r>
            <a:r>
              <a:rPr lang="ro-RO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50000" endA="300" endPos="50000" dist="29997" dir="5400000" sy="-100000" algn="bl" rotWithShape="0"/>
                </a:effectLst>
                <a:latin typeface="Book Antiqua" pitchFamily="18" charset="0"/>
              </a:rPr>
              <a:t>REPARTIZAREA</a:t>
            </a:r>
            <a:r>
              <a:rPr lang="en-US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50000" endA="300" endPos="50000" dist="29997" dir="5400000" sy="-100000" algn="bl" rotWithShape="0"/>
                </a:effectLst>
                <a:latin typeface="Book Antiqua" pitchFamily="18" charset="0"/>
              </a:rPr>
              <a:t>  </a:t>
            </a:r>
            <a:r>
              <a:rPr lang="ro-RO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50000" endA="300" endPos="50000" dist="29997" dir="5400000" sy="-100000" algn="bl" rotWithShape="0"/>
                </a:effectLst>
                <a:latin typeface="Book Antiqua" pitchFamily="18" charset="0"/>
              </a:rPr>
              <a:t>CHELTUIELILOR</a:t>
            </a:r>
            <a:endParaRPr lang="en-US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6350" stA="50000" endA="300" endPos="50000" dist="29997" dir="5400000" sy="-100000" algn="bl" rotWithShape="0"/>
              </a:effectLst>
              <a:latin typeface="Book Antiqua" pitchFamily="18" charset="0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2590800" y="2819400"/>
          <a:ext cx="4038599" cy="3352800"/>
        </p:xfrm>
        <a:graphic>
          <a:graphicData uri="http://schemas.openxmlformats.org/drawingml/2006/table">
            <a:tbl>
              <a:tblPr>
                <a:tableStyleId>{21E4AEA4-8DFA-4A89-87EB-49C32662AFE0}</a:tableStyleId>
              </a:tblPr>
              <a:tblGrid>
                <a:gridCol w="2636957"/>
                <a:gridCol w="1401642"/>
              </a:tblGrid>
              <a:tr h="48761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o-RO" sz="12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Book Antiqua" pitchFamily="18" charset="0"/>
                        </a:rPr>
                        <a:t>DENUMIRE   </a:t>
                      </a:r>
                      <a:r>
                        <a:rPr lang="ro-RO" sz="12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Book Antiqua" pitchFamily="18" charset="0"/>
                        </a:rPr>
                        <a:t>CAPITOL BUGET</a:t>
                      </a:r>
                      <a:endParaRPr lang="ro-RO" sz="12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Book Antiqua" pitchFamily="18" charset="0"/>
                        <a:ea typeface="Times New Roman"/>
                        <a:cs typeface="Times New Roman"/>
                      </a:endParaRPr>
                    </a:p>
                  </a:txBody>
                  <a:tcPr marL="7586" marR="7586" marT="7586" marB="7586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o-RO" sz="12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Book Antiqua" pitchFamily="18" charset="0"/>
                        </a:rPr>
                        <a:t> 2010</a:t>
                      </a:r>
                      <a:endParaRPr lang="ro-RO" sz="12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Book Antiqua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o-RO" sz="12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Book Antiqua" pitchFamily="18" charset="0"/>
                        </a:rPr>
                        <a:t>(lei)</a:t>
                      </a:r>
                      <a:endParaRPr lang="ro-RO" sz="12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Book Antiqua" pitchFamily="18" charset="0"/>
                        <a:ea typeface="Times New Roman"/>
                        <a:cs typeface="Times New Roman"/>
                      </a:endParaRPr>
                    </a:p>
                  </a:txBody>
                  <a:tcPr marL="7586" marR="7586" marT="7586" marB="7586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</a:tr>
              <a:tr h="58987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o-RO" sz="12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Book Antiqua" pitchFamily="18" charset="0"/>
                        </a:rPr>
                        <a:t>CHELTUIELI</a:t>
                      </a:r>
                      <a:r>
                        <a:rPr lang="en-US" sz="12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Book Antiqua" pitchFamily="18" charset="0"/>
                        </a:rPr>
                        <a:t>  </a:t>
                      </a:r>
                      <a:r>
                        <a:rPr lang="ro-RO" sz="12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Book Antiqua" pitchFamily="18" charset="0"/>
                        </a:rPr>
                        <a:t>DE</a:t>
                      </a:r>
                      <a:r>
                        <a:rPr lang="en-US" sz="12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Book Antiqua" pitchFamily="18" charset="0"/>
                        </a:rPr>
                        <a:t>  </a:t>
                      </a:r>
                      <a:r>
                        <a:rPr lang="ro-RO" sz="12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Book Antiqua" pitchFamily="18" charset="0"/>
                        </a:rPr>
                        <a:t>PERSONAL</a:t>
                      </a:r>
                      <a:endParaRPr lang="ro-RO" sz="12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Book Antiqua" pitchFamily="18" charset="0"/>
                        <a:ea typeface="Times New Roman"/>
                        <a:cs typeface="Times New Roman"/>
                      </a:endParaRPr>
                    </a:p>
                  </a:txBody>
                  <a:tcPr marL="7586" marR="7586" marT="7586" marB="7586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o-RO" sz="1200" spc="30" dirty="0">
                          <a:latin typeface="Book Antiqua" pitchFamily="18" charset="0"/>
                        </a:rPr>
                        <a:t>20000</a:t>
                      </a:r>
                      <a:endParaRPr lang="ro-RO" sz="1200" dirty="0">
                        <a:latin typeface="Book Antiqua" pitchFamily="18" charset="0"/>
                        <a:ea typeface="Times New Roman"/>
                        <a:cs typeface="Times New Roman"/>
                      </a:endParaRPr>
                    </a:p>
                  </a:txBody>
                  <a:tcPr marL="7586" marR="7586" marT="7586" marB="7586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58987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o-RO" sz="12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Book Antiqua" pitchFamily="18" charset="0"/>
                        </a:rPr>
                        <a:t>CHELTUIELI   INDIRECTE</a:t>
                      </a:r>
                      <a:endParaRPr lang="ro-RO" sz="12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Book Antiqua" pitchFamily="18" charset="0"/>
                        <a:ea typeface="Times New Roman"/>
                        <a:cs typeface="Times New Roman"/>
                      </a:endParaRPr>
                    </a:p>
                  </a:txBody>
                  <a:tcPr marL="7586" marR="7586" marT="7586" marB="7586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o-RO" sz="1200" spc="30" dirty="0">
                          <a:latin typeface="Book Antiqua" pitchFamily="18" charset="0"/>
                        </a:rPr>
                        <a:t>5000</a:t>
                      </a:r>
                      <a:endParaRPr lang="ro-RO" sz="1200" dirty="0">
                        <a:latin typeface="Book Antiqua" pitchFamily="18" charset="0"/>
                        <a:ea typeface="Times New Roman"/>
                        <a:cs typeface="Times New Roman"/>
                      </a:endParaRPr>
                    </a:p>
                  </a:txBody>
                  <a:tcPr marL="7586" marR="7586" marT="7586" marB="7586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54243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o-RO" sz="12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Book Antiqua" pitchFamily="18" charset="0"/>
                        </a:rPr>
                        <a:t>MOBILITATI </a:t>
                      </a:r>
                      <a:endParaRPr lang="ro-RO" sz="12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Book Antiqua" pitchFamily="18" charset="0"/>
                        <a:ea typeface="Times New Roman"/>
                        <a:cs typeface="Times New Roman"/>
                      </a:endParaRPr>
                    </a:p>
                  </a:txBody>
                  <a:tcPr marL="7586" marR="7586" marT="7586" marB="7586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kumimoji="0" lang="ro-RO" sz="1200" kern="1200" dirty="0" smtClean="0">
                          <a:solidFill>
                            <a:schemeClr val="dk1"/>
                          </a:solidFill>
                          <a:latin typeface="Book Antiqua" pitchFamily="18" charset="0"/>
                          <a:ea typeface="BatangChe" pitchFamily="49" charset="-127"/>
                          <a:cs typeface="+mn-cs"/>
                        </a:rPr>
                        <a:t>11037</a:t>
                      </a:r>
                      <a:endParaRPr lang="ro-RO" sz="1200" dirty="0">
                        <a:latin typeface="Book Antiqua" pitchFamily="18" charset="0"/>
                        <a:ea typeface="BatangChe" pitchFamily="49" charset="-127"/>
                        <a:cs typeface="Times New Roman"/>
                      </a:endParaRPr>
                    </a:p>
                  </a:txBody>
                  <a:tcPr marL="7586" marR="7586" marT="7586" marB="7586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6096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o-RO" sz="12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Book Antiqua" pitchFamily="18" charset="0"/>
                        </a:rPr>
                        <a:t>CHELTUIELI</a:t>
                      </a:r>
                      <a:r>
                        <a:rPr lang="en-US" sz="12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Book Antiqua" pitchFamily="18" charset="0"/>
                        </a:rPr>
                        <a:t>  </a:t>
                      </a:r>
                      <a:r>
                        <a:rPr lang="ro-RO" sz="12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Book Antiqua" pitchFamily="18" charset="0"/>
                        </a:rPr>
                        <a:t>DE</a:t>
                      </a:r>
                      <a:r>
                        <a:rPr lang="en-US" sz="12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Book Antiqua" pitchFamily="18" charset="0"/>
                        </a:rPr>
                        <a:t> </a:t>
                      </a:r>
                      <a:r>
                        <a:rPr lang="ro-RO" sz="12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Book Antiqua" pitchFamily="18" charset="0"/>
                        </a:rPr>
                        <a:t> LOGISTICA</a:t>
                      </a:r>
                      <a:endParaRPr lang="ro-RO" sz="12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Book Antiqua" pitchFamily="18" charset="0"/>
                        <a:ea typeface="Times New Roman"/>
                        <a:cs typeface="Times New Roman"/>
                      </a:endParaRPr>
                    </a:p>
                  </a:txBody>
                  <a:tcPr marL="7586" marR="7586" marT="7586" marB="7586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kumimoji="0" lang="ro-RO" sz="1200" kern="1200" dirty="0" smtClean="0">
                          <a:solidFill>
                            <a:schemeClr val="dk1"/>
                          </a:solidFill>
                          <a:latin typeface="Book Antiqua" pitchFamily="18" charset="0"/>
                          <a:ea typeface="+mn-ea"/>
                          <a:cs typeface="+mn-cs"/>
                        </a:rPr>
                        <a:t>13963</a:t>
                      </a:r>
                      <a:endParaRPr lang="ro-RO" sz="1200" dirty="0">
                        <a:latin typeface="Book Antiqua" pitchFamily="18" charset="0"/>
                        <a:ea typeface="Times New Roman"/>
                        <a:cs typeface="Times New Roman"/>
                      </a:endParaRPr>
                    </a:p>
                  </a:txBody>
                  <a:tcPr marL="7586" marR="7586" marT="7586" marB="7586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5334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o-RO" sz="12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Book Antiqua" pitchFamily="18" charset="0"/>
                        </a:rPr>
                        <a:t>TOTAL</a:t>
                      </a:r>
                      <a:endParaRPr lang="ro-RO" sz="12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Book Antiqua" pitchFamily="18" charset="0"/>
                        <a:ea typeface="Times New Roman"/>
                        <a:cs typeface="Times New Roman"/>
                      </a:endParaRPr>
                    </a:p>
                  </a:txBody>
                  <a:tcPr marL="7586" marR="7586" marT="7586" marB="7586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o-RO" sz="1200" b="1" spc="3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Book Antiqua" pitchFamily="18" charset="0"/>
                        </a:rPr>
                        <a:t>50000</a:t>
                      </a:r>
                      <a:endParaRPr lang="ro-RO" sz="12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Book Antiqua" pitchFamily="18" charset="0"/>
                        <a:ea typeface="Times New Roman"/>
                        <a:cs typeface="Times New Roman"/>
                      </a:endParaRPr>
                    </a:p>
                  </a:txBody>
                  <a:tcPr marL="7586" marR="7586" marT="7586" marB="7586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2438400" y="609600"/>
            <a:ext cx="4343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buClr>
                <a:srgbClr val="FF0000"/>
              </a:buClr>
              <a:buSzPct val="100000"/>
            </a:pPr>
            <a:r>
              <a:rPr lang="ro-RO" sz="2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50000" endA="300" endPos="50000" dist="29997" dir="5400000" sy="-100000" algn="bl" rotWithShape="0"/>
                </a:effectLst>
                <a:latin typeface="Book Antiqua" pitchFamily="18" charset="0"/>
              </a:rPr>
              <a:t>ETAPA 1.  august - decembrie 2010</a:t>
            </a:r>
            <a:endParaRPr lang="en-US" sz="2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6350" stA="50000" endA="300" endPos="50000" dist="29997" dir="5400000" sy="-100000" algn="bl" rotWithShape="0"/>
              </a:effectLst>
              <a:latin typeface="Book Antiqua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per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Paper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Paper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1567</TotalTime>
  <Words>1085</Words>
  <Application>Microsoft Office PowerPoint</Application>
  <PresentationFormat>On-screen Show (4:3)</PresentationFormat>
  <Paragraphs>213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Paper</vt:lpstr>
      <vt:lpstr>Slide 1</vt:lpstr>
      <vt:lpstr>Slide 2</vt:lpstr>
      <vt:lpstr>ECHIPA   DE   CERCETARE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RDR</dc:creator>
  <cp:lastModifiedBy>Stefan</cp:lastModifiedBy>
  <cp:revision>148</cp:revision>
  <dcterms:created xsi:type="dcterms:W3CDTF">2009-11-23T10:01:29Z</dcterms:created>
  <dcterms:modified xsi:type="dcterms:W3CDTF">2010-12-02T07:26:04Z</dcterms:modified>
</cp:coreProperties>
</file>